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5"/>
  </p:notesMasterIdLst>
  <p:sldIdLst>
    <p:sldId id="256" r:id="rId5"/>
    <p:sldId id="260" r:id="rId6"/>
    <p:sldId id="261" r:id="rId7"/>
    <p:sldId id="265" r:id="rId8"/>
    <p:sldId id="271" r:id="rId9"/>
    <p:sldId id="269" r:id="rId10"/>
    <p:sldId id="272" r:id="rId11"/>
    <p:sldId id="270" r:id="rId12"/>
    <p:sldId id="299" r:id="rId13"/>
    <p:sldId id="300" r:id="rId14"/>
    <p:sldId id="301" r:id="rId15"/>
    <p:sldId id="302" r:id="rId16"/>
    <p:sldId id="262" r:id="rId17"/>
    <p:sldId id="266" r:id="rId18"/>
    <p:sldId id="274" r:id="rId19"/>
    <p:sldId id="285" r:id="rId20"/>
    <p:sldId id="287" r:id="rId21"/>
    <p:sldId id="288" r:id="rId22"/>
    <p:sldId id="279" r:id="rId23"/>
    <p:sldId id="280" r:id="rId24"/>
    <p:sldId id="286" r:id="rId25"/>
    <p:sldId id="263" r:id="rId26"/>
    <p:sldId id="275" r:id="rId27"/>
    <p:sldId id="276" r:id="rId28"/>
    <p:sldId id="289" r:id="rId29"/>
    <p:sldId id="281" r:id="rId30"/>
    <p:sldId id="282" r:id="rId31"/>
    <p:sldId id="290" r:id="rId32"/>
    <p:sldId id="264" r:id="rId33"/>
    <p:sldId id="277" r:id="rId34"/>
    <p:sldId id="278" r:id="rId35"/>
    <p:sldId id="291" r:id="rId36"/>
    <p:sldId id="283" r:id="rId37"/>
    <p:sldId id="284" r:id="rId38"/>
    <p:sldId id="292" r:id="rId39"/>
    <p:sldId id="259" r:id="rId40"/>
    <p:sldId id="293" r:id="rId41"/>
    <p:sldId id="294" r:id="rId42"/>
    <p:sldId id="296" r:id="rId43"/>
    <p:sldId id="297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A85"/>
    <a:srgbClr val="3C5C8F"/>
    <a:srgbClr val="8593A8"/>
    <a:srgbClr val="A86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FC1488-86D8-4D2A-8ECC-9949440F0F20}" v="48" dt="2022-11-29T22:21:03.476"/>
    <p1510:client id="{82834C6B-2D36-4723-B331-BB72028574D4}" v="50" dt="2022-11-29T06:24:29.563"/>
    <p1510:client id="{B34A56A0-D645-45D4-B421-AE2F4203EE05}" v="663" dt="2022-11-29T06:42:37.8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18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3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commentAuthors" Target="commentAuthor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yn Casey" userId="339dc7ee-b06b-4291-ae4f-b3e08f94be63" providerId="ADAL" clId="{135783ED-A44F-40E3-8A3C-8F788B7E3A1C}"/>
    <pc:docChg chg="modSld">
      <pc:chgData name="Taryn Casey" userId="339dc7ee-b06b-4291-ae4f-b3e08f94be63" providerId="ADAL" clId="{135783ED-A44F-40E3-8A3C-8F788B7E3A1C}" dt="2022-11-29T22:50:37.951" v="6" actId="1076"/>
      <pc:docMkLst>
        <pc:docMk/>
      </pc:docMkLst>
      <pc:sldChg chg="modSp mod">
        <pc:chgData name="Taryn Casey" userId="339dc7ee-b06b-4291-ae4f-b3e08f94be63" providerId="ADAL" clId="{135783ED-A44F-40E3-8A3C-8F788B7E3A1C}" dt="2022-11-29T22:49:33.077" v="1" actId="1076"/>
        <pc:sldMkLst>
          <pc:docMk/>
          <pc:sldMk cId="2259308896" sldId="256"/>
        </pc:sldMkLst>
        <pc:spChg chg="mod">
          <ac:chgData name="Taryn Casey" userId="339dc7ee-b06b-4291-ae4f-b3e08f94be63" providerId="ADAL" clId="{135783ED-A44F-40E3-8A3C-8F788B7E3A1C}" dt="2022-11-29T22:49:33.077" v="1" actId="1076"/>
          <ac:spMkLst>
            <pc:docMk/>
            <pc:sldMk cId="2259308896" sldId="256"/>
            <ac:spMk id="2" creationId="{51DF3D98-3C30-4CFC-8643-C81E829C8C25}"/>
          </ac:spMkLst>
        </pc:spChg>
      </pc:sldChg>
      <pc:sldChg chg="modSp mod">
        <pc:chgData name="Taryn Casey" userId="339dc7ee-b06b-4291-ae4f-b3e08f94be63" providerId="ADAL" clId="{135783ED-A44F-40E3-8A3C-8F788B7E3A1C}" dt="2022-11-29T22:50:37.951" v="6" actId="1076"/>
        <pc:sldMkLst>
          <pc:docMk/>
          <pc:sldMk cId="3410095561" sldId="260"/>
        </pc:sldMkLst>
        <pc:spChg chg="mod">
          <ac:chgData name="Taryn Casey" userId="339dc7ee-b06b-4291-ae4f-b3e08f94be63" providerId="ADAL" clId="{135783ED-A44F-40E3-8A3C-8F788B7E3A1C}" dt="2022-11-29T22:50:24.286" v="2" actId="1076"/>
          <ac:spMkLst>
            <pc:docMk/>
            <pc:sldMk cId="3410095561" sldId="260"/>
            <ac:spMk id="23" creationId="{6BAE27A9-D1A0-6BF8-CF86-D2FC70196BC9}"/>
          </ac:spMkLst>
        </pc:spChg>
        <pc:spChg chg="mod">
          <ac:chgData name="Taryn Casey" userId="339dc7ee-b06b-4291-ae4f-b3e08f94be63" providerId="ADAL" clId="{135783ED-A44F-40E3-8A3C-8F788B7E3A1C}" dt="2022-11-29T22:50:28.151" v="3" actId="1076"/>
          <ac:spMkLst>
            <pc:docMk/>
            <pc:sldMk cId="3410095561" sldId="260"/>
            <ac:spMk id="24" creationId="{EEBA488B-8858-50D0-A777-1CD39A835FB2}"/>
          </ac:spMkLst>
        </pc:spChg>
        <pc:spChg chg="mod">
          <ac:chgData name="Taryn Casey" userId="339dc7ee-b06b-4291-ae4f-b3e08f94be63" providerId="ADAL" clId="{135783ED-A44F-40E3-8A3C-8F788B7E3A1C}" dt="2022-11-29T22:50:31.502" v="4" actId="1076"/>
          <ac:spMkLst>
            <pc:docMk/>
            <pc:sldMk cId="3410095561" sldId="260"/>
            <ac:spMk id="25" creationId="{275C7A24-290C-EA3A-0159-CD60D02E2862}"/>
          </ac:spMkLst>
        </pc:spChg>
        <pc:spChg chg="mod">
          <ac:chgData name="Taryn Casey" userId="339dc7ee-b06b-4291-ae4f-b3e08f94be63" providerId="ADAL" clId="{135783ED-A44F-40E3-8A3C-8F788B7E3A1C}" dt="2022-11-29T22:50:33.822" v="5" actId="1076"/>
          <ac:spMkLst>
            <pc:docMk/>
            <pc:sldMk cId="3410095561" sldId="260"/>
            <ac:spMk id="26" creationId="{421EF072-42F5-01F9-5ABC-AB404E209634}"/>
          </ac:spMkLst>
        </pc:spChg>
        <pc:spChg chg="mod">
          <ac:chgData name="Taryn Casey" userId="339dc7ee-b06b-4291-ae4f-b3e08f94be63" providerId="ADAL" clId="{135783ED-A44F-40E3-8A3C-8F788B7E3A1C}" dt="2022-11-29T22:50:37.951" v="6" actId="1076"/>
          <ac:spMkLst>
            <pc:docMk/>
            <pc:sldMk cId="3410095561" sldId="260"/>
            <ac:spMk id="27" creationId="{1BC3560D-5441-591D-215B-D737777B20E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762D96F0-3DF6-41C1-B851-8EEB739C8D83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FEF3D581-961D-4012-8414-F2F5518CA9A1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F20AED6-8856-4843-96D0-5287926300C1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47EAC134-3EEC-427E-9C13-CE21961E4BC0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1D570F9-97BA-4B93-BD7C-66765CF6751E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D2F77BD9-02AB-44A2-8AC7-3CD4FB158E63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1AC14897-E5E7-45F6-87E2-A736680B372C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BB0677AD-7950-49E3-AB24-0CAB3FB4196E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AF01C324-1B6B-43C9-B072-0E53B21AE86C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B2D7231B-74CF-488C-BF7A-831BC714138F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www.ruok.org.au/event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business.qld.gov.au/running-business/support-assistance/events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www.ruok.org.au/event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business.qld.gov.au/running-business/support-assistance/events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466409"/>
            <a:ext cx="6692991" cy="2387600"/>
          </a:xfrm>
        </p:spPr>
        <p:txBody>
          <a:bodyPr anchor="t"/>
          <a:lstStyle/>
          <a:p>
            <a:r>
              <a:rPr lang="en-US" sz="4800" dirty="0"/>
              <a:t>Chamber of Commerce &amp; Industry Queensland Wellness Program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56122"/>
            <a:ext cx="9500507" cy="806675"/>
          </a:xfrm>
        </p:spPr>
        <p:txBody>
          <a:bodyPr/>
          <a:lstStyle/>
          <a:p>
            <a:r>
              <a:rPr lang="en-US" dirty="0"/>
              <a:t>Planning Support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8911EE0-D466-AC85-FEFA-BE2125E5D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515" y="935822"/>
            <a:ext cx="1954635" cy="53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975B7870-3C12-EA88-CA8A-BF121801C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1E40D4-CCAA-6382-7343-55067970A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931" y="-9072"/>
            <a:ext cx="5566069" cy="1693366"/>
          </a:xfrm>
        </p:spPr>
        <p:txBody>
          <a:bodyPr/>
          <a:lstStyle/>
          <a:p>
            <a:r>
              <a:rPr lang="en-AU" sz="4400" dirty="0">
                <a:solidFill>
                  <a:srgbClr val="3C5C8F"/>
                </a:solidFill>
              </a:rPr>
              <a:t>Business Open House October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AF36AE-E76F-56A8-CC69-C18CEC2FD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931" y="1838841"/>
            <a:ext cx="5052162" cy="576346"/>
          </a:xfrm>
        </p:spPr>
        <p:txBody>
          <a:bodyPr/>
          <a:lstStyle/>
          <a:p>
            <a:r>
              <a:rPr lang="en-AU" sz="2000" dirty="0">
                <a:solidFill>
                  <a:srgbClr val="3C5C8F"/>
                </a:solidFill>
              </a:rPr>
              <a:t>Please join the ABC Chamber of Commerce at our monthly Business Open House Event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9484C8E-9293-6A54-C33C-EE4E668F4273}"/>
              </a:ext>
            </a:extLst>
          </p:cNvPr>
          <p:cNvSpPr txBox="1">
            <a:spLocks/>
          </p:cNvSpPr>
          <p:nvPr/>
        </p:nvSpPr>
        <p:spPr>
          <a:xfrm>
            <a:off x="529931" y="3751221"/>
            <a:ext cx="5469880" cy="1383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rgbClr val="A86040"/>
                </a:solidFill>
              </a:rPr>
              <a:t>Date: dd Month, year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rgbClr val="A86040"/>
                </a:solidFill>
              </a:rPr>
              <a:t>Time: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rgbClr val="A86040"/>
                </a:solidFill>
              </a:rPr>
              <a:t>Event venue: ABC Chamber of Commerce, Street X, 4006</a:t>
            </a:r>
          </a:p>
          <a:p>
            <a:pPr>
              <a:lnSpc>
                <a:spcPct val="100000"/>
              </a:lnSpc>
            </a:pPr>
            <a:endParaRPr lang="en-AU" sz="2000" b="1" dirty="0">
              <a:solidFill>
                <a:srgbClr val="A8604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60550C1-D14E-63C7-93A3-45860C68FCA2}"/>
              </a:ext>
            </a:extLst>
          </p:cNvPr>
          <p:cNvSpPr txBox="1">
            <a:spLocks/>
          </p:cNvSpPr>
          <p:nvPr/>
        </p:nvSpPr>
        <p:spPr>
          <a:xfrm>
            <a:off x="529931" y="-13289"/>
            <a:ext cx="2445168" cy="4668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endParaRPr lang="en-AU" sz="280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88C1256-6B4F-6E13-6E0D-697CC16B7160}"/>
              </a:ext>
            </a:extLst>
          </p:cNvPr>
          <p:cNvSpPr txBox="1">
            <a:spLocks/>
          </p:cNvSpPr>
          <p:nvPr/>
        </p:nvSpPr>
        <p:spPr>
          <a:xfrm>
            <a:off x="529931" y="5318068"/>
            <a:ext cx="4095232" cy="1113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dirty="0">
                <a:solidFill>
                  <a:srgbClr val="A86040"/>
                </a:solidFill>
              </a:rPr>
              <a:t>Please RSVP your interest to [contact name] RSVP by dd/mm/</a:t>
            </a:r>
            <a:r>
              <a:rPr lang="en-AU" sz="1600" dirty="0" err="1">
                <a:solidFill>
                  <a:srgbClr val="A86040"/>
                </a:solidFill>
              </a:rPr>
              <a:t>yy</a:t>
            </a:r>
            <a:br>
              <a:rPr lang="en-AU" sz="1600" dirty="0">
                <a:solidFill>
                  <a:srgbClr val="A86040"/>
                </a:solidFill>
              </a:rPr>
            </a:br>
            <a:r>
              <a:rPr lang="en-AU" sz="1600" dirty="0">
                <a:solidFill>
                  <a:srgbClr val="A86040"/>
                </a:solidFill>
              </a:rPr>
              <a:t>0431 xx xxx </a:t>
            </a:r>
            <a:br>
              <a:rPr lang="en-AU" sz="1600" dirty="0">
                <a:solidFill>
                  <a:srgbClr val="A86040"/>
                </a:solidFill>
              </a:rPr>
            </a:br>
            <a:r>
              <a:rPr lang="en-AU" sz="1600" dirty="0">
                <a:solidFill>
                  <a:srgbClr val="A86040"/>
                </a:solidFill>
              </a:rPr>
              <a:t>ABC@chamber.com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9C57797-B25A-8ABB-4296-C2A3D7467507}"/>
              </a:ext>
            </a:extLst>
          </p:cNvPr>
          <p:cNvGrpSpPr/>
          <p:nvPr/>
        </p:nvGrpSpPr>
        <p:grpSpPr>
          <a:xfrm>
            <a:off x="529931" y="2602751"/>
            <a:ext cx="4476899" cy="993386"/>
            <a:chOff x="529931" y="2700371"/>
            <a:chExt cx="4476899" cy="993386"/>
          </a:xfrm>
        </p:grpSpPr>
        <p:sp>
          <p:nvSpPr>
            <p:cNvPr id="6" name="Subtitle 2">
              <a:extLst>
                <a:ext uri="{FF2B5EF4-FFF2-40B4-BE49-F238E27FC236}">
                  <a16:creationId xmlns:a16="http://schemas.microsoft.com/office/drawing/2014/main" id="{E17AB0E0-CE7B-55B4-751B-2E7671802E88}"/>
                </a:ext>
              </a:extLst>
            </p:cNvPr>
            <p:cNvSpPr txBox="1">
              <a:spLocks/>
            </p:cNvSpPr>
            <p:nvPr/>
          </p:nvSpPr>
          <p:spPr>
            <a:xfrm>
              <a:off x="529931" y="2700371"/>
              <a:ext cx="3127669" cy="27428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2400" dirty="0">
                  <a:solidFill>
                    <a:srgbClr val="A86040"/>
                  </a:solidFill>
                </a:rPr>
                <a:t>Business of the Month</a:t>
              </a:r>
            </a:p>
            <a:p>
              <a:pPr algn="ctr"/>
              <a:endParaRPr lang="en-AU" sz="2800" b="1" dirty="0">
                <a:solidFill>
                  <a:srgbClr val="3C5C8F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FA9B5C7-0A96-EF4D-B771-F0AE49659051}"/>
                </a:ext>
              </a:extLst>
            </p:cNvPr>
            <p:cNvSpPr txBox="1"/>
            <p:nvPr/>
          </p:nvSpPr>
          <p:spPr>
            <a:xfrm>
              <a:off x="529931" y="2924316"/>
              <a:ext cx="4476899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4400" b="1" dirty="0">
                  <a:solidFill>
                    <a:srgbClr val="A86040"/>
                  </a:solidFill>
                </a:rPr>
                <a:t>ABC Bakery</a:t>
              </a: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30A90E43-2740-D6BD-937A-DF3CCB275F5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529742" y="2209388"/>
            <a:ext cx="5951917" cy="490918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6BB42F-1763-6E0B-F614-400224064A92}"/>
              </a:ext>
            </a:extLst>
          </p:cNvPr>
          <p:cNvSpPr/>
          <p:nvPr/>
        </p:nvSpPr>
        <p:spPr>
          <a:xfrm>
            <a:off x="9069572" y="372140"/>
            <a:ext cx="2892056" cy="1063255"/>
          </a:xfrm>
          <a:prstGeom prst="rect">
            <a:avLst/>
          </a:pr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4CD8EEF-2DA9-62DA-1EAD-5B7612F278E6}"/>
              </a:ext>
            </a:extLst>
          </p:cNvPr>
          <p:cNvSpPr txBox="1">
            <a:spLocks/>
          </p:cNvSpPr>
          <p:nvPr/>
        </p:nvSpPr>
        <p:spPr>
          <a:xfrm>
            <a:off x="9605593" y="722467"/>
            <a:ext cx="1820015" cy="36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>
                <a:solidFill>
                  <a:srgbClr val="3C5C8F"/>
                </a:solidFill>
              </a:rPr>
              <a:t>Chamber Logo</a:t>
            </a:r>
          </a:p>
        </p:txBody>
      </p:sp>
    </p:spTree>
    <p:extLst>
      <p:ext uri="{BB962C8B-B14F-4D97-AF65-F5344CB8AC3E}">
        <p14:creationId xmlns:p14="http://schemas.microsoft.com/office/powerpoint/2010/main" val="1658720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75B7870-3C12-EA88-CA8A-BF121801C7B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 flipH="1" flipV="1"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1E40D4-CCAA-6382-7343-55067970A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931" y="-9072"/>
            <a:ext cx="5566069" cy="1693366"/>
          </a:xfrm>
        </p:spPr>
        <p:txBody>
          <a:bodyPr/>
          <a:lstStyle/>
          <a:p>
            <a:r>
              <a:rPr lang="en-AU" sz="4400" dirty="0">
                <a:solidFill>
                  <a:srgbClr val="3C5C8F"/>
                </a:solidFill>
              </a:rPr>
              <a:t>Business Open House October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AF36AE-E76F-56A8-CC69-C18CEC2FD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931" y="1838841"/>
            <a:ext cx="5052162" cy="576346"/>
          </a:xfrm>
        </p:spPr>
        <p:txBody>
          <a:bodyPr/>
          <a:lstStyle/>
          <a:p>
            <a:r>
              <a:rPr lang="en-AU" sz="2000" dirty="0"/>
              <a:t>Please join the ABC Chamber of Commerce at our monthly Business Open House Event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9484C8E-9293-6A54-C33C-EE4E668F4273}"/>
              </a:ext>
            </a:extLst>
          </p:cNvPr>
          <p:cNvSpPr txBox="1">
            <a:spLocks/>
          </p:cNvSpPr>
          <p:nvPr/>
        </p:nvSpPr>
        <p:spPr>
          <a:xfrm>
            <a:off x="529931" y="3751221"/>
            <a:ext cx="5469880" cy="1383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rgbClr val="3C5C8F"/>
                </a:solidFill>
              </a:rPr>
              <a:t>Date: dd Month, year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rgbClr val="3C5C8F"/>
                </a:solidFill>
              </a:rPr>
              <a:t>Time: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rgbClr val="3C5C8F"/>
                </a:solidFill>
              </a:rPr>
              <a:t>Event venue: ABC Chamber of Commerce, Street X, 4006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60550C1-D14E-63C7-93A3-45860C68FCA2}"/>
              </a:ext>
            </a:extLst>
          </p:cNvPr>
          <p:cNvSpPr txBox="1">
            <a:spLocks/>
          </p:cNvSpPr>
          <p:nvPr/>
        </p:nvSpPr>
        <p:spPr>
          <a:xfrm>
            <a:off x="529931" y="-13289"/>
            <a:ext cx="2445168" cy="4668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bg1"/>
                </a:solidFill>
              </a:rPr>
              <a:t>Example Only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88C1256-6B4F-6E13-6E0D-697CC16B7160}"/>
              </a:ext>
            </a:extLst>
          </p:cNvPr>
          <p:cNvSpPr txBox="1">
            <a:spLocks/>
          </p:cNvSpPr>
          <p:nvPr/>
        </p:nvSpPr>
        <p:spPr>
          <a:xfrm>
            <a:off x="529931" y="5318068"/>
            <a:ext cx="4095232" cy="1113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dirty="0">
                <a:solidFill>
                  <a:schemeClr val="bg1"/>
                </a:solidFill>
              </a:rPr>
              <a:t>Please RSVP your interest to [contact name] RSVP by dd/mm/</a:t>
            </a:r>
            <a:r>
              <a:rPr lang="en-AU" sz="1600" dirty="0" err="1">
                <a:solidFill>
                  <a:schemeClr val="bg1"/>
                </a:solidFill>
              </a:rPr>
              <a:t>yy</a:t>
            </a:r>
            <a:br>
              <a:rPr lang="en-AU" sz="1600" dirty="0">
                <a:solidFill>
                  <a:schemeClr val="bg1"/>
                </a:solidFill>
              </a:rPr>
            </a:br>
            <a:r>
              <a:rPr lang="en-AU" sz="1600" dirty="0">
                <a:solidFill>
                  <a:schemeClr val="bg1"/>
                </a:solidFill>
              </a:rPr>
              <a:t>0431 xx xxx </a:t>
            </a:r>
            <a:br>
              <a:rPr lang="en-AU" sz="1600" dirty="0">
                <a:solidFill>
                  <a:schemeClr val="bg1"/>
                </a:solidFill>
              </a:rPr>
            </a:br>
            <a:r>
              <a:rPr lang="en-AU" sz="1600" dirty="0">
                <a:solidFill>
                  <a:schemeClr val="bg1"/>
                </a:solidFill>
              </a:rPr>
              <a:t>ABC@chamber.com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9C57797-B25A-8ABB-4296-C2A3D7467507}"/>
              </a:ext>
            </a:extLst>
          </p:cNvPr>
          <p:cNvGrpSpPr/>
          <p:nvPr/>
        </p:nvGrpSpPr>
        <p:grpSpPr>
          <a:xfrm>
            <a:off x="529931" y="2602751"/>
            <a:ext cx="4476899" cy="993386"/>
            <a:chOff x="529931" y="2700371"/>
            <a:chExt cx="4476899" cy="993386"/>
          </a:xfrm>
        </p:grpSpPr>
        <p:sp>
          <p:nvSpPr>
            <p:cNvPr id="6" name="Subtitle 2">
              <a:extLst>
                <a:ext uri="{FF2B5EF4-FFF2-40B4-BE49-F238E27FC236}">
                  <a16:creationId xmlns:a16="http://schemas.microsoft.com/office/drawing/2014/main" id="{E17AB0E0-CE7B-55B4-751B-2E7671802E88}"/>
                </a:ext>
              </a:extLst>
            </p:cNvPr>
            <p:cNvSpPr txBox="1">
              <a:spLocks/>
            </p:cNvSpPr>
            <p:nvPr/>
          </p:nvSpPr>
          <p:spPr>
            <a:xfrm>
              <a:off x="529931" y="2700371"/>
              <a:ext cx="3127669" cy="27428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2400" dirty="0"/>
                <a:t>Business of the Month</a:t>
              </a:r>
            </a:p>
            <a:p>
              <a:pPr algn="ctr"/>
              <a:endParaRPr lang="en-AU" sz="2800" b="1" dirty="0">
                <a:solidFill>
                  <a:srgbClr val="3C5C8F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FA9B5C7-0A96-EF4D-B771-F0AE49659051}"/>
                </a:ext>
              </a:extLst>
            </p:cNvPr>
            <p:cNvSpPr txBox="1"/>
            <p:nvPr/>
          </p:nvSpPr>
          <p:spPr>
            <a:xfrm>
              <a:off x="529931" y="2924316"/>
              <a:ext cx="4476899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4400" b="1" dirty="0">
                  <a:solidFill>
                    <a:schemeClr val="bg1"/>
                  </a:solidFill>
                </a:rPr>
                <a:t>ABC Bakery</a:t>
              </a: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30A90E43-2740-D6BD-937A-DF3CCB275F5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727355" y="1435395"/>
            <a:ext cx="6832042" cy="563511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6BB42F-1763-6E0B-F614-400224064A92}"/>
              </a:ext>
            </a:extLst>
          </p:cNvPr>
          <p:cNvSpPr/>
          <p:nvPr/>
        </p:nvSpPr>
        <p:spPr>
          <a:xfrm>
            <a:off x="9069572" y="372140"/>
            <a:ext cx="2892056" cy="1063255"/>
          </a:xfrm>
          <a:prstGeom prst="rect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4CD8EEF-2DA9-62DA-1EAD-5B7612F278E6}"/>
              </a:ext>
            </a:extLst>
          </p:cNvPr>
          <p:cNvSpPr txBox="1">
            <a:spLocks/>
          </p:cNvSpPr>
          <p:nvPr/>
        </p:nvSpPr>
        <p:spPr>
          <a:xfrm>
            <a:off x="9605593" y="722467"/>
            <a:ext cx="1820015" cy="36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>
                <a:solidFill>
                  <a:schemeClr val="bg1">
                    <a:lumMod val="95000"/>
                  </a:schemeClr>
                </a:solidFill>
              </a:rPr>
              <a:t>Chamber Logo</a:t>
            </a:r>
          </a:p>
        </p:txBody>
      </p:sp>
    </p:spTree>
    <p:extLst>
      <p:ext uri="{BB962C8B-B14F-4D97-AF65-F5344CB8AC3E}">
        <p14:creationId xmlns:p14="http://schemas.microsoft.com/office/powerpoint/2010/main" val="2228970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75B7870-3C12-EA88-CA8A-BF121801C7B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" y="0"/>
            <a:ext cx="12191998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1E40D4-CCAA-6382-7343-55067970A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931" y="-9072"/>
            <a:ext cx="5566069" cy="1693366"/>
          </a:xfrm>
        </p:spPr>
        <p:txBody>
          <a:bodyPr/>
          <a:lstStyle/>
          <a:p>
            <a:r>
              <a:rPr lang="en-AU" sz="4400" dirty="0">
                <a:solidFill>
                  <a:schemeClr val="bg1">
                    <a:lumMod val="95000"/>
                  </a:schemeClr>
                </a:solidFill>
              </a:rPr>
              <a:t>Business Open House October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AF36AE-E76F-56A8-CC69-C18CEC2FD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931" y="1838841"/>
            <a:ext cx="5052162" cy="576346"/>
          </a:xfrm>
        </p:spPr>
        <p:txBody>
          <a:bodyPr/>
          <a:lstStyle/>
          <a:p>
            <a:r>
              <a:rPr lang="en-AU" sz="2000" dirty="0"/>
              <a:t>Please join the ABC Chamber of Commerce at our monthly Business Open House Event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9484C8E-9293-6A54-C33C-EE4E668F4273}"/>
              </a:ext>
            </a:extLst>
          </p:cNvPr>
          <p:cNvSpPr txBox="1">
            <a:spLocks/>
          </p:cNvSpPr>
          <p:nvPr/>
        </p:nvSpPr>
        <p:spPr>
          <a:xfrm>
            <a:off x="529931" y="3751221"/>
            <a:ext cx="5469880" cy="1383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chemeClr val="bg1"/>
                </a:solidFill>
              </a:rPr>
              <a:t>Date: dd Month, year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chemeClr val="bg1"/>
                </a:solidFill>
              </a:rPr>
              <a:t>Time: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chemeClr val="bg1"/>
                </a:solidFill>
              </a:rPr>
              <a:t>Event venue: ABC Chamber of Commerce, Street X, 4006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60550C1-D14E-63C7-93A3-45860C68FCA2}"/>
              </a:ext>
            </a:extLst>
          </p:cNvPr>
          <p:cNvSpPr txBox="1">
            <a:spLocks/>
          </p:cNvSpPr>
          <p:nvPr/>
        </p:nvSpPr>
        <p:spPr>
          <a:xfrm>
            <a:off x="529931" y="-13289"/>
            <a:ext cx="2445168" cy="4668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endParaRPr lang="en-AU" sz="280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88C1256-6B4F-6E13-6E0D-697CC16B7160}"/>
              </a:ext>
            </a:extLst>
          </p:cNvPr>
          <p:cNvSpPr txBox="1">
            <a:spLocks/>
          </p:cNvSpPr>
          <p:nvPr/>
        </p:nvSpPr>
        <p:spPr>
          <a:xfrm>
            <a:off x="529931" y="5318068"/>
            <a:ext cx="4095232" cy="1113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dirty="0">
                <a:solidFill>
                  <a:schemeClr val="bg1"/>
                </a:solidFill>
              </a:rPr>
              <a:t>Please RSVP your interest to [contact name] RSVP by dd/mm/</a:t>
            </a:r>
            <a:r>
              <a:rPr lang="en-AU" sz="1600" dirty="0" err="1">
                <a:solidFill>
                  <a:schemeClr val="bg1"/>
                </a:solidFill>
              </a:rPr>
              <a:t>yy</a:t>
            </a:r>
            <a:br>
              <a:rPr lang="en-AU" sz="1600" dirty="0">
                <a:solidFill>
                  <a:schemeClr val="bg1"/>
                </a:solidFill>
              </a:rPr>
            </a:br>
            <a:r>
              <a:rPr lang="en-AU" sz="1600" dirty="0">
                <a:solidFill>
                  <a:schemeClr val="bg1"/>
                </a:solidFill>
              </a:rPr>
              <a:t>0431 xx xxx </a:t>
            </a:r>
            <a:br>
              <a:rPr lang="en-AU" sz="1600" dirty="0">
                <a:solidFill>
                  <a:schemeClr val="bg1"/>
                </a:solidFill>
              </a:rPr>
            </a:br>
            <a:r>
              <a:rPr lang="en-AU" sz="1600" dirty="0">
                <a:solidFill>
                  <a:schemeClr val="bg1"/>
                </a:solidFill>
              </a:rPr>
              <a:t>ABC@chamber.com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9C57797-B25A-8ABB-4296-C2A3D7467507}"/>
              </a:ext>
            </a:extLst>
          </p:cNvPr>
          <p:cNvGrpSpPr/>
          <p:nvPr/>
        </p:nvGrpSpPr>
        <p:grpSpPr>
          <a:xfrm>
            <a:off x="529931" y="2602751"/>
            <a:ext cx="4476899" cy="993386"/>
            <a:chOff x="529931" y="2700371"/>
            <a:chExt cx="4476899" cy="993386"/>
          </a:xfrm>
        </p:grpSpPr>
        <p:sp>
          <p:nvSpPr>
            <p:cNvPr id="6" name="Subtitle 2">
              <a:extLst>
                <a:ext uri="{FF2B5EF4-FFF2-40B4-BE49-F238E27FC236}">
                  <a16:creationId xmlns:a16="http://schemas.microsoft.com/office/drawing/2014/main" id="{E17AB0E0-CE7B-55B4-751B-2E7671802E88}"/>
                </a:ext>
              </a:extLst>
            </p:cNvPr>
            <p:cNvSpPr txBox="1">
              <a:spLocks/>
            </p:cNvSpPr>
            <p:nvPr/>
          </p:nvSpPr>
          <p:spPr>
            <a:xfrm>
              <a:off x="529931" y="2700371"/>
              <a:ext cx="3127669" cy="27428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2400" dirty="0"/>
                <a:t>Business of the Month</a:t>
              </a:r>
            </a:p>
            <a:p>
              <a:pPr algn="ctr"/>
              <a:endParaRPr lang="en-AU" sz="2800" b="1" dirty="0">
                <a:solidFill>
                  <a:srgbClr val="3C5C8F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FA9B5C7-0A96-EF4D-B771-F0AE49659051}"/>
                </a:ext>
              </a:extLst>
            </p:cNvPr>
            <p:cNvSpPr txBox="1"/>
            <p:nvPr/>
          </p:nvSpPr>
          <p:spPr>
            <a:xfrm>
              <a:off x="529931" y="2924316"/>
              <a:ext cx="4476899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4400" b="1" dirty="0">
                  <a:solidFill>
                    <a:schemeClr val="bg1"/>
                  </a:solidFill>
                </a:rPr>
                <a:t>ABC Bakery</a:t>
              </a: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30A90E43-2740-D6BD-937A-DF3CCB275F5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096001" y="1976421"/>
            <a:ext cx="6369634" cy="525371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6BB42F-1763-6E0B-F614-400224064A92}"/>
              </a:ext>
            </a:extLst>
          </p:cNvPr>
          <p:cNvSpPr/>
          <p:nvPr/>
        </p:nvSpPr>
        <p:spPr>
          <a:xfrm>
            <a:off x="9069572" y="372140"/>
            <a:ext cx="2892056" cy="1063255"/>
          </a:xfrm>
          <a:prstGeom prst="rect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4CD8EEF-2DA9-62DA-1EAD-5B7612F278E6}"/>
              </a:ext>
            </a:extLst>
          </p:cNvPr>
          <p:cNvSpPr txBox="1">
            <a:spLocks/>
          </p:cNvSpPr>
          <p:nvPr/>
        </p:nvSpPr>
        <p:spPr>
          <a:xfrm>
            <a:off x="9605593" y="722467"/>
            <a:ext cx="1820015" cy="36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>
                <a:solidFill>
                  <a:schemeClr val="bg1">
                    <a:lumMod val="95000"/>
                  </a:schemeClr>
                </a:solidFill>
              </a:rPr>
              <a:t>Chamber Logo</a:t>
            </a:r>
          </a:p>
        </p:txBody>
      </p:sp>
    </p:spTree>
    <p:extLst>
      <p:ext uri="{BB962C8B-B14F-4D97-AF65-F5344CB8AC3E}">
        <p14:creationId xmlns:p14="http://schemas.microsoft.com/office/powerpoint/2010/main" val="3455826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2C07-0175-FCF5-788D-B8079BA5E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Plan – Events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046AC-9899-D019-67DC-42BD805ADA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Program template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845B6F1-CCB2-485F-52F3-3A3C775A3ABA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2802553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79" y="416984"/>
            <a:ext cx="9779183" cy="1325563"/>
          </a:xfrm>
        </p:spPr>
        <p:txBody>
          <a:bodyPr/>
          <a:lstStyle/>
          <a:p>
            <a:r>
              <a:rPr lang="en-AU" dirty="0"/>
              <a:t>Mental health and wellbeing event</a:t>
            </a:r>
            <a:br>
              <a:rPr lang="en-AU" dirty="0"/>
            </a:br>
            <a:r>
              <a:rPr lang="en-AU" dirty="0"/>
              <a:t>Name: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Event Description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Target audience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Goals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F3C17BF-718D-5B01-DD21-0B78B91FB2EE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2139867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Mental health and wellbeing event</a:t>
            </a:r>
            <a:br>
              <a:rPr lang="en-AU" dirty="0"/>
            </a:br>
            <a:r>
              <a:rPr lang="en-AU" dirty="0"/>
              <a:t>Name: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Location:</a:t>
            </a:r>
          </a:p>
          <a:p>
            <a:endParaRPr lang="en-AU" dirty="0"/>
          </a:p>
          <a:p>
            <a:r>
              <a:rPr lang="en-AU" dirty="0"/>
              <a:t>Staff:</a:t>
            </a:r>
          </a:p>
          <a:p>
            <a:endParaRPr lang="en-AU" dirty="0"/>
          </a:p>
          <a:p>
            <a:r>
              <a:rPr lang="en-AU" dirty="0"/>
              <a:t>Other: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Resources require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Communications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Timeline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7012D27-B928-92ED-A887-72967F00D864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4285863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539" y="406167"/>
            <a:ext cx="9176134" cy="592123"/>
          </a:xfrm>
        </p:spPr>
        <p:txBody>
          <a:bodyPr/>
          <a:lstStyle/>
          <a:p>
            <a:r>
              <a:rPr lang="en-AU" dirty="0"/>
              <a:t>Event checklist: Pre-event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84A97049-A86A-7738-DCB6-4EB92C8CE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015795"/>
              </p:ext>
            </p:extLst>
          </p:nvPr>
        </p:nvGraphicFramePr>
        <p:xfrm>
          <a:off x="780176" y="998290"/>
          <a:ext cx="10016455" cy="4157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2800">
                  <a:extLst>
                    <a:ext uri="{9D8B030D-6E8A-4147-A177-3AD203B41FA5}">
                      <a16:colId xmlns:a16="http://schemas.microsoft.com/office/drawing/2014/main" val="3709808573"/>
                    </a:ext>
                  </a:extLst>
                </a:gridCol>
                <a:gridCol w="1622169">
                  <a:extLst>
                    <a:ext uri="{9D8B030D-6E8A-4147-A177-3AD203B41FA5}">
                      <a16:colId xmlns:a16="http://schemas.microsoft.com/office/drawing/2014/main" val="665421519"/>
                    </a:ext>
                  </a:extLst>
                </a:gridCol>
                <a:gridCol w="4891486">
                  <a:extLst>
                    <a:ext uri="{9D8B030D-6E8A-4147-A177-3AD203B41FA5}">
                      <a16:colId xmlns:a16="http://schemas.microsoft.com/office/drawing/2014/main" val="1729919595"/>
                    </a:ext>
                  </a:extLst>
                </a:gridCol>
              </a:tblGrid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134234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Speakers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21266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Local service provider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19233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Venue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17521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Communication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995440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Catering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392308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Posters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06234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Runsheet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412847"/>
                  </a:ext>
                </a:extLst>
              </a:tr>
            </a:tbl>
          </a:graphicData>
        </a:graphic>
      </p:graphicFrame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0069E10-CA6D-7DA4-31DF-03F7223BFD55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488715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539" y="406167"/>
            <a:ext cx="9176134" cy="592123"/>
          </a:xfrm>
        </p:spPr>
        <p:txBody>
          <a:bodyPr/>
          <a:lstStyle/>
          <a:p>
            <a:r>
              <a:rPr lang="en-AU" dirty="0"/>
              <a:t>Event checklist: Event Day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84A97049-A86A-7738-DCB6-4EB92C8CE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2818"/>
              </p:ext>
            </p:extLst>
          </p:nvPr>
        </p:nvGraphicFramePr>
        <p:xfrm>
          <a:off x="780176" y="998290"/>
          <a:ext cx="10016455" cy="4157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2800">
                  <a:extLst>
                    <a:ext uri="{9D8B030D-6E8A-4147-A177-3AD203B41FA5}">
                      <a16:colId xmlns:a16="http://schemas.microsoft.com/office/drawing/2014/main" val="3709808573"/>
                    </a:ext>
                  </a:extLst>
                </a:gridCol>
                <a:gridCol w="1622169">
                  <a:extLst>
                    <a:ext uri="{9D8B030D-6E8A-4147-A177-3AD203B41FA5}">
                      <a16:colId xmlns:a16="http://schemas.microsoft.com/office/drawing/2014/main" val="665421519"/>
                    </a:ext>
                  </a:extLst>
                </a:gridCol>
                <a:gridCol w="4891486">
                  <a:extLst>
                    <a:ext uri="{9D8B030D-6E8A-4147-A177-3AD203B41FA5}">
                      <a16:colId xmlns:a16="http://schemas.microsoft.com/office/drawing/2014/main" val="1729919595"/>
                    </a:ext>
                  </a:extLst>
                </a:gridCol>
              </a:tblGrid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134234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Housekeeping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21266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Technical setup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19233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Venue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17521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995440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Catering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392308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Posters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06234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Attendance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412847"/>
                  </a:ext>
                </a:extLst>
              </a:tr>
            </a:tbl>
          </a:graphicData>
        </a:graphic>
      </p:graphicFrame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C55AFCBC-519C-5614-86F4-4EB814DC5CE9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3657599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539" y="406167"/>
            <a:ext cx="9176134" cy="592123"/>
          </a:xfrm>
        </p:spPr>
        <p:txBody>
          <a:bodyPr/>
          <a:lstStyle/>
          <a:p>
            <a:r>
              <a:rPr lang="en-AU" dirty="0"/>
              <a:t>Event checklist: Post-event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84A97049-A86A-7738-DCB6-4EB92C8CE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55728"/>
              </p:ext>
            </p:extLst>
          </p:nvPr>
        </p:nvGraphicFramePr>
        <p:xfrm>
          <a:off x="545284" y="1459685"/>
          <a:ext cx="10016455" cy="259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767">
                  <a:extLst>
                    <a:ext uri="{9D8B030D-6E8A-4147-A177-3AD203B41FA5}">
                      <a16:colId xmlns:a16="http://schemas.microsoft.com/office/drawing/2014/main" val="3709808573"/>
                    </a:ext>
                  </a:extLst>
                </a:gridCol>
                <a:gridCol w="1442202">
                  <a:extLst>
                    <a:ext uri="{9D8B030D-6E8A-4147-A177-3AD203B41FA5}">
                      <a16:colId xmlns:a16="http://schemas.microsoft.com/office/drawing/2014/main" val="665421519"/>
                    </a:ext>
                  </a:extLst>
                </a:gridCol>
                <a:gridCol w="4891486">
                  <a:extLst>
                    <a:ext uri="{9D8B030D-6E8A-4147-A177-3AD203B41FA5}">
                      <a16:colId xmlns:a16="http://schemas.microsoft.com/office/drawing/2014/main" val="1729919595"/>
                    </a:ext>
                  </a:extLst>
                </a:gridCol>
              </a:tblGrid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134234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Housekeeping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21266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Attendance check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19233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Follow up emails/ Thank you 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17521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Event feedback form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995440"/>
                  </a:ext>
                </a:extLst>
              </a:tr>
            </a:tbl>
          </a:graphicData>
        </a:graphic>
      </p:graphicFrame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7C3DB62A-D344-E2F9-DD5A-B0CA1E283CE4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2269468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79" y="416984"/>
            <a:ext cx="9779183" cy="1325563"/>
          </a:xfrm>
        </p:spPr>
        <p:txBody>
          <a:bodyPr/>
          <a:lstStyle/>
          <a:p>
            <a:r>
              <a:rPr lang="en-AU" dirty="0"/>
              <a:t>Mental health and wellbeing event</a:t>
            </a:r>
            <a:br>
              <a:rPr lang="en-AU" dirty="0"/>
            </a:br>
            <a:r>
              <a:rPr lang="en-AU" dirty="0"/>
              <a:t>Name: Business Leaders Breakfast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Business Leaders Breakfast is a series of breakfast events for local business owners and community leaders. Each breakfast consists of tea and light refreshments, with presentations from a party of interest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Business leaders and community leaders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Event Description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Target audience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Increase awareness and capacity to deal with mental support in the community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Goals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4248CA6-11ED-4274-5F1E-204A0C13C53D}"/>
              </a:ext>
            </a:extLst>
          </p:cNvPr>
          <p:cNvSpPr txBox="1">
            <a:spLocks/>
          </p:cNvSpPr>
          <p:nvPr/>
        </p:nvSpPr>
        <p:spPr>
          <a:xfrm>
            <a:off x="165784" y="-273062"/>
            <a:ext cx="7691282" cy="11188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B36E18F-7C84-A24C-F330-E75A4DBF8A46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71771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00BA1E8-39D3-CEE5-CF70-6598A1FF181D}"/>
              </a:ext>
            </a:extLst>
          </p:cNvPr>
          <p:cNvSpPr/>
          <p:nvPr/>
        </p:nvSpPr>
        <p:spPr>
          <a:xfrm>
            <a:off x="8539993" y="5923115"/>
            <a:ext cx="2592198" cy="5340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DE7E04F-CF51-F8B4-633D-0E4B89E1B99C}"/>
              </a:ext>
            </a:extLst>
          </p:cNvPr>
          <p:cNvSpPr/>
          <p:nvPr/>
        </p:nvSpPr>
        <p:spPr>
          <a:xfrm>
            <a:off x="5555382" y="3545465"/>
            <a:ext cx="2791641" cy="9129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BA32AFB-0A35-7CC4-57AF-4F39B49F39E2}"/>
              </a:ext>
            </a:extLst>
          </p:cNvPr>
          <p:cNvSpPr/>
          <p:nvPr/>
        </p:nvSpPr>
        <p:spPr>
          <a:xfrm>
            <a:off x="3958481" y="816194"/>
            <a:ext cx="3446478" cy="4957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06989B5-FC77-1FEB-F169-ECB72EE5C1FF}"/>
              </a:ext>
            </a:extLst>
          </p:cNvPr>
          <p:cNvSpPr/>
          <p:nvPr/>
        </p:nvSpPr>
        <p:spPr>
          <a:xfrm>
            <a:off x="4308428" y="1613350"/>
            <a:ext cx="3976465" cy="8311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0DAF6E1-85AD-D10F-3D05-99738DFAC38A}"/>
              </a:ext>
            </a:extLst>
          </p:cNvPr>
          <p:cNvSpPr/>
          <p:nvPr/>
        </p:nvSpPr>
        <p:spPr>
          <a:xfrm>
            <a:off x="5446061" y="2776657"/>
            <a:ext cx="3068601" cy="501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C52C90-6704-704D-EE6B-22F106993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06" y="32229"/>
            <a:ext cx="8161066" cy="768292"/>
          </a:xfrm>
        </p:spPr>
        <p:txBody>
          <a:bodyPr/>
          <a:lstStyle/>
          <a:p>
            <a:r>
              <a:rPr lang="en-AU" dirty="0"/>
              <a:t>Calendar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415660-DECF-7171-D4BB-C1E3EB9EC355}"/>
              </a:ext>
            </a:extLst>
          </p:cNvPr>
          <p:cNvSpPr txBox="1"/>
          <p:nvPr/>
        </p:nvSpPr>
        <p:spPr>
          <a:xfrm>
            <a:off x="180364" y="850691"/>
            <a:ext cx="275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Event timeline</a:t>
            </a: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E75F5DAA-D5B3-F5AD-657E-6A259DBEE838}"/>
              </a:ext>
            </a:extLst>
          </p:cNvPr>
          <p:cNvSpPr/>
          <p:nvPr/>
        </p:nvSpPr>
        <p:spPr>
          <a:xfrm>
            <a:off x="2037750" y="821260"/>
            <a:ext cx="2010557" cy="482240"/>
          </a:xfrm>
          <a:prstGeom prst="chevron">
            <a:avLst>
              <a:gd name="adj" fmla="val 2019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>
                <a:solidFill>
                  <a:schemeClr val="bg1"/>
                </a:solidFill>
              </a:rPr>
              <a:t>Jan to April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FC4DD3C-52E0-17AF-55A1-D7AD12B7E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864" y="1613352"/>
            <a:ext cx="2228372" cy="831173"/>
          </a:xfrm>
          <a:prstGeom prst="rect">
            <a:avLst/>
          </a:prstGeom>
        </p:spPr>
      </p:pic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FCBA1446-2357-AC5A-CB9B-AF2C77F34152}"/>
              </a:ext>
            </a:extLst>
          </p:cNvPr>
          <p:cNvSpPr/>
          <p:nvPr/>
        </p:nvSpPr>
        <p:spPr>
          <a:xfrm>
            <a:off x="3540035" y="2776657"/>
            <a:ext cx="2082452" cy="492864"/>
          </a:xfrm>
          <a:prstGeom prst="chevron">
            <a:avLst>
              <a:gd name="adj" fmla="val 2019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>
                <a:solidFill>
                  <a:schemeClr val="bg1"/>
                </a:solidFill>
              </a:rPr>
              <a:t>June to August</a:t>
            </a:r>
          </a:p>
        </p:txBody>
      </p:sp>
      <p:pic>
        <p:nvPicPr>
          <p:cNvPr id="19" name="Picture 2" descr="Host an Event on R U OK?Day | R U OK?">
            <a:extLst>
              <a:ext uri="{FF2B5EF4-FFF2-40B4-BE49-F238E27FC236}">
                <a16:creationId xmlns:a16="http://schemas.microsoft.com/office/drawing/2014/main" id="{E6DD8D4C-42A7-CB7D-FE7E-4C2F4DBE7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00" y="3532649"/>
            <a:ext cx="934271" cy="934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Queensland Mental Health Week | 8-16 October 2022">
            <a:extLst>
              <a:ext uri="{FF2B5EF4-FFF2-40B4-BE49-F238E27FC236}">
                <a16:creationId xmlns:a16="http://schemas.microsoft.com/office/drawing/2014/main" id="{FA9942E0-7150-35B5-4977-BE294AC7E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576" y="4884849"/>
            <a:ext cx="2275733" cy="546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Celebrate indigenous business month this October">
            <a:extLst>
              <a:ext uri="{FF2B5EF4-FFF2-40B4-BE49-F238E27FC236}">
                <a16:creationId xmlns:a16="http://schemas.microsoft.com/office/drawing/2014/main" id="{E7D93DCB-64E0-D44B-2562-007CCB76A2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41" t="10691" r="12871" b="15513"/>
          <a:stretch/>
        </p:blipFill>
        <p:spPr bwMode="auto">
          <a:xfrm>
            <a:off x="7404959" y="4884848"/>
            <a:ext cx="942064" cy="64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Arrow: Chevron 21">
            <a:extLst>
              <a:ext uri="{FF2B5EF4-FFF2-40B4-BE49-F238E27FC236}">
                <a16:creationId xmlns:a16="http://schemas.microsoft.com/office/drawing/2014/main" id="{A0AA0A06-30C9-B3F2-2F89-610478C2F324}"/>
              </a:ext>
            </a:extLst>
          </p:cNvPr>
          <p:cNvSpPr/>
          <p:nvPr/>
        </p:nvSpPr>
        <p:spPr>
          <a:xfrm>
            <a:off x="5952785" y="5923115"/>
            <a:ext cx="2701106" cy="534095"/>
          </a:xfrm>
          <a:prstGeom prst="chevron">
            <a:avLst>
              <a:gd name="adj" fmla="val 2019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>
                <a:solidFill>
                  <a:schemeClr val="bg1"/>
                </a:solidFill>
              </a:rPr>
              <a:t>Nov to December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AE27A9-D1A0-6BF8-CF86-D2FC70196BC9}"/>
              </a:ext>
            </a:extLst>
          </p:cNvPr>
          <p:cNvSpPr txBox="1"/>
          <p:nvPr/>
        </p:nvSpPr>
        <p:spPr>
          <a:xfrm>
            <a:off x="4133214" y="765304"/>
            <a:ext cx="39255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Plan with your committee on initiatives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Initiatives confirmed by March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Communicate your plan 2 weeks ahead of May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EBA488B-8858-50D0-A777-1CD39A835FB2}"/>
              </a:ext>
            </a:extLst>
          </p:cNvPr>
          <p:cNvSpPr txBox="1"/>
          <p:nvPr/>
        </p:nvSpPr>
        <p:spPr>
          <a:xfrm>
            <a:off x="4524781" y="1603551"/>
            <a:ext cx="39764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May is Queensland Small Business Month, celebrating small businesses who make vital contributions to the community.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Find how your events can play into the wider events happening this month at </a:t>
            </a:r>
            <a:r>
              <a:rPr lang="en-US" sz="1000" dirty="0">
                <a:hlinkClick r:id="rId6"/>
              </a:rPr>
              <a:t>www.business.qld.gov.au/running-business/support-assistance/events</a:t>
            </a:r>
            <a:r>
              <a:rPr lang="en-US" sz="1000" dirty="0"/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75C7A24-290C-EA3A-0159-CD60D02E2862}"/>
              </a:ext>
            </a:extLst>
          </p:cNvPr>
          <p:cNvSpPr txBox="1"/>
          <p:nvPr/>
        </p:nvSpPr>
        <p:spPr>
          <a:xfrm>
            <a:off x="5705949" y="2755948"/>
            <a:ext cx="41644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Mid year review of activities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Event day planning for R U OK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Planning Finalised by end of August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1EF072-42F5-01F9-5ABC-AB404E209634}"/>
              </a:ext>
            </a:extLst>
          </p:cNvPr>
          <p:cNvSpPr txBox="1"/>
          <p:nvPr/>
        </p:nvSpPr>
        <p:spPr>
          <a:xfrm>
            <a:off x="5681720" y="3637235"/>
            <a:ext cx="2589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R U OK Day on 8</a:t>
            </a:r>
            <a:r>
              <a:rPr lang="en-US" sz="1000" baseline="30000" dirty="0"/>
              <a:t>th</a:t>
            </a:r>
            <a:r>
              <a:rPr lang="en-US" sz="1000" dirty="0"/>
              <a:t> of September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Ideal for office/ social events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Find more ideas at: </a:t>
            </a:r>
            <a:r>
              <a:rPr lang="en-US" sz="1000" dirty="0">
                <a:hlinkClick r:id="rId7"/>
              </a:rPr>
              <a:t>https://www.ruok.org.au/events</a:t>
            </a:r>
            <a:r>
              <a:rPr lang="en-US" sz="1000" dirty="0"/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C3560D-5441-591D-215B-D737777B20E3}"/>
              </a:ext>
            </a:extLst>
          </p:cNvPr>
          <p:cNvSpPr txBox="1"/>
          <p:nvPr/>
        </p:nvSpPr>
        <p:spPr>
          <a:xfrm>
            <a:off x="8405175" y="4590592"/>
            <a:ext cx="3458944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Queensland Mental Health Week is the biggest opportunity for mental health and wellness events of the year.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Align your main mental health and wellbeing initiatives with this timing to </a:t>
            </a:r>
            <a:r>
              <a:rPr lang="en-US" sz="1200" dirty="0" err="1"/>
              <a:t>maximise</a:t>
            </a:r>
            <a:r>
              <a:rPr lang="en-US" sz="1200" dirty="0"/>
              <a:t> your influences and impacts.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0B4416B-464C-0620-4043-82436C3DBF79}"/>
              </a:ext>
            </a:extLst>
          </p:cNvPr>
          <p:cNvSpPr txBox="1"/>
          <p:nvPr/>
        </p:nvSpPr>
        <p:spPr>
          <a:xfrm>
            <a:off x="8637113" y="5923115"/>
            <a:ext cx="24950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End of year review of initiatives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Assessment of progress and impacts before planning for the next year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F81C07BF-6AEB-8C18-91D9-6C647AA22AAF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 rot="16200000" flipH="1">
            <a:off x="2994267" y="1303569"/>
            <a:ext cx="309852" cy="30971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79C47364-F37B-6DAF-BA0E-925464D3D4BC}"/>
              </a:ext>
            </a:extLst>
          </p:cNvPr>
          <p:cNvCxnSpPr>
            <a:cxnSpLocks/>
            <a:stCxn id="15" idx="2"/>
            <a:endCxn id="18" idx="0"/>
          </p:cNvCxnSpPr>
          <p:nvPr/>
        </p:nvCxnSpPr>
        <p:spPr>
          <a:xfrm rot="16200000" flipH="1">
            <a:off x="3751707" y="1996867"/>
            <a:ext cx="332132" cy="122744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4050559B-5101-6220-405B-635B2FE0A223}"/>
              </a:ext>
            </a:extLst>
          </p:cNvPr>
          <p:cNvCxnSpPr>
            <a:cxnSpLocks/>
            <a:stCxn id="18" idx="2"/>
            <a:endCxn id="19" idx="0"/>
          </p:cNvCxnSpPr>
          <p:nvPr/>
        </p:nvCxnSpPr>
        <p:spPr>
          <a:xfrm rot="16200000" flipH="1">
            <a:off x="4694002" y="3107015"/>
            <a:ext cx="263128" cy="58813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4C23B834-38DA-DF6C-A53D-1412B39AD9BE}"/>
              </a:ext>
            </a:extLst>
          </p:cNvPr>
          <p:cNvCxnSpPr>
            <a:stCxn id="19" idx="2"/>
            <a:endCxn id="20" idx="0"/>
          </p:cNvCxnSpPr>
          <p:nvPr/>
        </p:nvCxnSpPr>
        <p:spPr>
          <a:xfrm rot="16200000" flipH="1">
            <a:off x="5415575" y="4170980"/>
            <a:ext cx="417929" cy="100980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67950F4B-C28C-ADDD-1E60-B3EC5B962F73}"/>
              </a:ext>
            </a:extLst>
          </p:cNvPr>
          <p:cNvCxnSpPr>
            <a:stCxn id="20" idx="2"/>
            <a:endCxn id="22" idx="0"/>
          </p:cNvCxnSpPr>
          <p:nvPr/>
        </p:nvCxnSpPr>
        <p:spPr>
          <a:xfrm rot="16200000" flipH="1">
            <a:off x="6443580" y="5117285"/>
            <a:ext cx="491692" cy="111996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A2ADF8B5-D0E6-BFAD-B00B-485927E3966D}"/>
              </a:ext>
            </a:extLst>
          </p:cNvPr>
          <p:cNvSpPr txBox="1"/>
          <p:nvPr/>
        </p:nvSpPr>
        <p:spPr>
          <a:xfrm>
            <a:off x="1248714" y="1745026"/>
            <a:ext cx="1157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/>
              <a:t>MAY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9F734AB-BFC4-63A9-D33F-D91CDE1BA7B8}"/>
              </a:ext>
            </a:extLst>
          </p:cNvPr>
          <p:cNvSpPr txBox="1"/>
          <p:nvPr/>
        </p:nvSpPr>
        <p:spPr>
          <a:xfrm>
            <a:off x="2554253" y="3676364"/>
            <a:ext cx="2228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/>
              <a:t>SEPTEMBER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FE73AE3-CDBC-39D6-7239-AB28AAFD573B}"/>
              </a:ext>
            </a:extLst>
          </p:cNvPr>
          <p:cNvSpPr txBox="1"/>
          <p:nvPr/>
        </p:nvSpPr>
        <p:spPr>
          <a:xfrm>
            <a:off x="3241725" y="4869084"/>
            <a:ext cx="2228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/>
              <a:t>OCTOBER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EDF3A27-AF67-A5AA-A09A-71FE43404DB1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3410095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Mental health and wellbeing event</a:t>
            </a:r>
            <a:br>
              <a:rPr lang="en-AU" dirty="0"/>
            </a:br>
            <a:r>
              <a:rPr lang="en-AU" dirty="0"/>
              <a:t>Name: Business Leaders Breakfast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Location: Chamber venue</a:t>
            </a:r>
          </a:p>
          <a:p>
            <a:endParaRPr lang="en-AU" dirty="0"/>
          </a:p>
          <a:p>
            <a:r>
              <a:rPr lang="en-AU" dirty="0"/>
              <a:t>Staff: 3 – 5 staff</a:t>
            </a:r>
          </a:p>
          <a:p>
            <a:r>
              <a:rPr lang="en-AU" dirty="0"/>
              <a:t>Ticketing</a:t>
            </a:r>
          </a:p>
          <a:p>
            <a:endParaRPr lang="en-AU" dirty="0"/>
          </a:p>
          <a:p>
            <a:r>
              <a:rPr lang="en-AU" dirty="0"/>
              <a:t>Other: Funding for refreshments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Emails</a:t>
            </a:r>
          </a:p>
          <a:p>
            <a:r>
              <a:rPr lang="en-AU" dirty="0"/>
              <a:t>Social tiles</a:t>
            </a:r>
          </a:p>
          <a:p>
            <a:r>
              <a:rPr lang="en-AU" dirty="0"/>
              <a:t>Posters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Resources require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Communications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Quarterly event</a:t>
            </a:r>
          </a:p>
          <a:p>
            <a:r>
              <a:rPr lang="en-AU" dirty="0"/>
              <a:t>First Monday of each quarter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Timeline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D5A7A8-5245-86F3-3A2D-548A670535FE}"/>
              </a:ext>
            </a:extLst>
          </p:cNvPr>
          <p:cNvSpPr txBox="1">
            <a:spLocks/>
          </p:cNvSpPr>
          <p:nvPr/>
        </p:nvSpPr>
        <p:spPr>
          <a:xfrm>
            <a:off x="165784" y="-273062"/>
            <a:ext cx="7691282" cy="11188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7C119A3B-E098-2EE1-D886-3ABB767BBFFC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1336505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B2EF2-763A-E74B-D010-45D1E0443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658" y="366289"/>
            <a:ext cx="6609100" cy="840661"/>
          </a:xfrm>
        </p:spPr>
        <p:txBody>
          <a:bodyPr/>
          <a:lstStyle/>
          <a:p>
            <a:r>
              <a:rPr lang="en-AU" sz="3600" dirty="0"/>
              <a:t>Business Leaders Breakfast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472D2-7FBB-9F46-E05F-718470F54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263" y="1328622"/>
            <a:ext cx="7531891" cy="2247219"/>
          </a:xfrm>
        </p:spPr>
        <p:txBody>
          <a:bodyPr/>
          <a:lstStyle/>
          <a:p>
            <a:r>
              <a:rPr lang="en-AU" sz="1600" dirty="0"/>
              <a:t>The </a:t>
            </a:r>
            <a:r>
              <a:rPr lang="en-AU" sz="1600" dirty="0">
                <a:solidFill>
                  <a:schemeClr val="accent5"/>
                </a:solidFill>
              </a:rPr>
              <a:t>ABC</a:t>
            </a:r>
            <a:r>
              <a:rPr lang="en-AU" sz="1600" dirty="0"/>
              <a:t> Chamber of Commerce is delighted to invite you to our Business Breakfast Events. </a:t>
            </a:r>
            <a:endParaRPr lang="en-AU" sz="1600" dirty="0">
              <a:solidFill>
                <a:schemeClr val="accent5"/>
              </a:solidFill>
            </a:endParaRPr>
          </a:p>
          <a:p>
            <a:r>
              <a:rPr lang="en-AU" sz="1600" dirty="0"/>
              <a:t>In this session, we will hear more about mental health and wellness support from one of our key local service provider, </a:t>
            </a:r>
            <a:r>
              <a:rPr lang="en-AU" sz="1600" dirty="0">
                <a:solidFill>
                  <a:schemeClr val="accent1"/>
                </a:solidFill>
              </a:rPr>
              <a:t>ASDCSXS Wellbeing Co. </a:t>
            </a:r>
            <a:endParaRPr lang="en-AU" sz="1600" dirty="0"/>
          </a:p>
          <a:p>
            <a:r>
              <a:rPr lang="en-AU" sz="1600" dirty="0"/>
              <a:t>The session will highlight key support in the region, as well as practical steps of implementations for your business.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B25FA73-F32C-1912-DF1A-59922DA9EFD6}"/>
              </a:ext>
            </a:extLst>
          </p:cNvPr>
          <p:cNvSpPr txBox="1">
            <a:spLocks/>
          </p:cNvSpPr>
          <p:nvPr/>
        </p:nvSpPr>
        <p:spPr>
          <a:xfrm>
            <a:off x="1293328" y="-33556"/>
            <a:ext cx="7691282" cy="11188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3E75E5B-5B38-CA27-FEDA-2ADE2AD0B8E6}"/>
              </a:ext>
            </a:extLst>
          </p:cNvPr>
          <p:cNvSpPr txBox="1">
            <a:spLocks/>
          </p:cNvSpPr>
          <p:nvPr/>
        </p:nvSpPr>
        <p:spPr>
          <a:xfrm>
            <a:off x="580262" y="3282159"/>
            <a:ext cx="7531891" cy="22472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b="1" dirty="0"/>
              <a:t>Event venue:</a:t>
            </a:r>
          </a:p>
          <a:p>
            <a:r>
              <a:rPr lang="en-AU" sz="2000" b="1" dirty="0"/>
              <a:t>Time:</a:t>
            </a:r>
          </a:p>
          <a:p>
            <a:r>
              <a:rPr lang="en-AU" sz="1600" dirty="0"/>
              <a:t>Ticket price: $20 for members, $30 for non-member. </a:t>
            </a:r>
          </a:p>
          <a:p>
            <a:r>
              <a:rPr lang="en-AU" sz="1600" dirty="0"/>
              <a:t>Please RSVP your interest via this information below:</a:t>
            </a:r>
          </a:p>
          <a:p>
            <a:r>
              <a:rPr lang="en-AU" sz="1600" dirty="0"/>
              <a:t>Contact name: </a:t>
            </a:r>
            <a:r>
              <a:rPr lang="en-AU" sz="1600" dirty="0">
                <a:solidFill>
                  <a:schemeClr val="accent5"/>
                </a:solidFill>
              </a:rPr>
              <a:t>ABC</a:t>
            </a:r>
            <a:endParaRPr lang="en-AU" sz="1600" dirty="0"/>
          </a:p>
          <a:p>
            <a:r>
              <a:rPr lang="en-AU" sz="1600" dirty="0"/>
              <a:t>Phone number:</a:t>
            </a:r>
            <a:r>
              <a:rPr lang="en-AU" sz="1600" dirty="0">
                <a:solidFill>
                  <a:schemeClr val="accent5"/>
                </a:solidFill>
              </a:rPr>
              <a:t> 0431 xx xxx</a:t>
            </a:r>
            <a:endParaRPr lang="en-AU" sz="1600" dirty="0"/>
          </a:p>
          <a:p>
            <a:r>
              <a:rPr lang="en-AU" sz="1600" dirty="0"/>
              <a:t>Email: </a:t>
            </a:r>
            <a:r>
              <a:rPr lang="en-AU" sz="1600" dirty="0">
                <a:solidFill>
                  <a:schemeClr val="accent5"/>
                </a:solidFill>
              </a:rPr>
              <a:t>ABC@chamber.com</a:t>
            </a:r>
            <a:endParaRPr lang="en-AU" sz="1600" dirty="0"/>
          </a:p>
          <a:p>
            <a:endParaRPr lang="en-AU" sz="1600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B0E869E-E3D0-042E-525E-02681251DAB4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2438454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2C07-0175-FCF5-788D-B8079BA5E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Plan – Education and Training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046AC-9899-D019-67DC-42BD805ADA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Program template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76CDA54-3584-C7AC-5590-90D367223EDA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1341946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79" y="416984"/>
            <a:ext cx="9779183" cy="1325563"/>
          </a:xfrm>
        </p:spPr>
        <p:txBody>
          <a:bodyPr/>
          <a:lstStyle/>
          <a:p>
            <a:r>
              <a:rPr lang="en-AU" dirty="0"/>
              <a:t>Education and training program</a:t>
            </a:r>
            <a:br>
              <a:rPr lang="en-AU" dirty="0"/>
            </a:br>
            <a:r>
              <a:rPr lang="en-AU" dirty="0"/>
              <a:t>Name: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Event Description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Target audience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Goals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884A37E-1A8E-3791-FB46-91F3AE369934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30901006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Location:</a:t>
            </a:r>
          </a:p>
          <a:p>
            <a:endParaRPr lang="en-AU" dirty="0"/>
          </a:p>
          <a:p>
            <a:r>
              <a:rPr lang="en-AU" dirty="0"/>
              <a:t>Staff:</a:t>
            </a:r>
          </a:p>
          <a:p>
            <a:endParaRPr lang="en-AU" dirty="0"/>
          </a:p>
          <a:p>
            <a:r>
              <a:rPr lang="en-AU" dirty="0"/>
              <a:t>Other: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Resources require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Communications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Timeline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60DD813-A1E2-EA65-7CB4-42413B912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79" y="416984"/>
            <a:ext cx="9779183" cy="1325563"/>
          </a:xfrm>
        </p:spPr>
        <p:txBody>
          <a:bodyPr/>
          <a:lstStyle/>
          <a:p>
            <a:r>
              <a:rPr lang="en-AU" dirty="0"/>
              <a:t>Education and training program</a:t>
            </a:r>
            <a:br>
              <a:rPr lang="en-AU" dirty="0"/>
            </a:br>
            <a:r>
              <a:rPr lang="en-AU" dirty="0"/>
              <a:t>Name: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E4D7C6D-76A6-7D76-FE73-FAEF2A0D6F22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2847157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468" y="487642"/>
            <a:ext cx="9176134" cy="592123"/>
          </a:xfrm>
        </p:spPr>
        <p:txBody>
          <a:bodyPr/>
          <a:lstStyle/>
          <a:p>
            <a:r>
              <a:rPr lang="en-AU" dirty="0"/>
              <a:t>Education and Training Checklist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84A97049-A86A-7738-DCB6-4EB92C8CE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19814"/>
              </p:ext>
            </p:extLst>
          </p:nvPr>
        </p:nvGraphicFramePr>
        <p:xfrm>
          <a:off x="780176" y="998290"/>
          <a:ext cx="10016455" cy="4157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7108">
                  <a:extLst>
                    <a:ext uri="{9D8B030D-6E8A-4147-A177-3AD203B41FA5}">
                      <a16:colId xmlns:a16="http://schemas.microsoft.com/office/drawing/2014/main" val="3709808573"/>
                    </a:ext>
                  </a:extLst>
                </a:gridCol>
                <a:gridCol w="1308683">
                  <a:extLst>
                    <a:ext uri="{9D8B030D-6E8A-4147-A177-3AD203B41FA5}">
                      <a16:colId xmlns:a16="http://schemas.microsoft.com/office/drawing/2014/main" val="665421519"/>
                    </a:ext>
                  </a:extLst>
                </a:gridCol>
                <a:gridCol w="4370664">
                  <a:extLst>
                    <a:ext uri="{9D8B030D-6E8A-4147-A177-3AD203B41FA5}">
                      <a16:colId xmlns:a16="http://schemas.microsoft.com/office/drawing/2014/main" val="1729919595"/>
                    </a:ext>
                  </a:extLst>
                </a:gridCol>
              </a:tblGrid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134234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Local service provider/ Keynote speaker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21266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Program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19233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Targeted 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17521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995440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Chamber 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392308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Longevity of the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06234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Formal agreement 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412847"/>
                  </a:ext>
                </a:extLst>
              </a:tr>
            </a:tbl>
          </a:graphicData>
        </a:graphic>
      </p:graphicFrame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9126049-75BE-86D8-7727-9299526EF4D4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34679214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79" y="416984"/>
            <a:ext cx="9779183" cy="1325563"/>
          </a:xfrm>
        </p:spPr>
        <p:txBody>
          <a:bodyPr/>
          <a:lstStyle/>
          <a:p>
            <a:r>
              <a:rPr lang="en-AU" dirty="0"/>
              <a:t>Education and training program</a:t>
            </a:r>
            <a:br>
              <a:rPr lang="en-AU" dirty="0"/>
            </a:br>
            <a:r>
              <a:rPr lang="en-AU" dirty="0"/>
              <a:t>Name: Mental Health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ABC Chamber of Commerce has partnered with XYZ Wellbeing Co to deliver a training program for small businesses in the region.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Small businesses with fewer than 20 FTEs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Event Description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Target audience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Equip business owners and 1 staff with tools to recognise mental issues and proper steps to provide support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Goals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50ABC9C-7497-AFB0-6B4F-AA1FBEEC4838}"/>
              </a:ext>
            </a:extLst>
          </p:cNvPr>
          <p:cNvSpPr txBox="1">
            <a:spLocks/>
          </p:cNvSpPr>
          <p:nvPr/>
        </p:nvSpPr>
        <p:spPr>
          <a:xfrm>
            <a:off x="165784" y="83890"/>
            <a:ext cx="7518532" cy="7618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BC1576B-CF84-105D-85B8-4704D6D88AEA}"/>
              </a:ext>
            </a:extLst>
          </p:cNvPr>
          <p:cNvSpPr txBox="1">
            <a:spLocks/>
          </p:cNvSpPr>
          <p:nvPr/>
        </p:nvSpPr>
        <p:spPr>
          <a:xfrm>
            <a:off x="1177280" y="569384"/>
            <a:ext cx="815966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AU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A7353C5-54B8-BEE6-3CCC-0D036027DF70}"/>
              </a:ext>
            </a:extLst>
          </p:cNvPr>
          <p:cNvSpPr txBox="1">
            <a:spLocks/>
          </p:cNvSpPr>
          <p:nvPr/>
        </p:nvSpPr>
        <p:spPr>
          <a:xfrm>
            <a:off x="1024879" y="416984"/>
            <a:ext cx="9779183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AU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8A43904-B94A-5BBB-E122-7948FAB0F675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7659108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Location: Event held by the chambers</a:t>
            </a:r>
          </a:p>
          <a:p>
            <a:r>
              <a:rPr lang="en-AU" dirty="0"/>
              <a:t>Staff: 2 -3 staff, with a team leader to connect with XYZ Wellbeing</a:t>
            </a:r>
          </a:p>
          <a:p>
            <a:r>
              <a:rPr lang="en-AU" dirty="0"/>
              <a:t>Other: Formal partnership agreement with XYZ Wellbeing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Formal communications plan including: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EDMs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Local media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Posters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Promotions across social media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Resources require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Communications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Training program available during Queensland Mental Health Week (October)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Timeline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ED28D6-DF00-91E6-C392-3B94A9115F15}"/>
              </a:ext>
            </a:extLst>
          </p:cNvPr>
          <p:cNvSpPr txBox="1">
            <a:spLocks/>
          </p:cNvSpPr>
          <p:nvPr/>
        </p:nvSpPr>
        <p:spPr>
          <a:xfrm>
            <a:off x="165784" y="83890"/>
            <a:ext cx="7518532" cy="7618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F590942-3D8E-7786-01B1-E72E2278809A}"/>
              </a:ext>
            </a:extLst>
          </p:cNvPr>
          <p:cNvSpPr txBox="1">
            <a:spLocks/>
          </p:cNvSpPr>
          <p:nvPr/>
        </p:nvSpPr>
        <p:spPr>
          <a:xfrm>
            <a:off x="1024879" y="416984"/>
            <a:ext cx="9779183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Education and training program</a:t>
            </a:r>
            <a:br>
              <a:rPr lang="en-AU"/>
            </a:br>
            <a:r>
              <a:rPr lang="en-AU"/>
              <a:t>Name: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105292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84A97049-A86A-7738-DCB6-4EB92C8CE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399744"/>
              </p:ext>
            </p:extLst>
          </p:nvPr>
        </p:nvGraphicFramePr>
        <p:xfrm>
          <a:off x="780176" y="998290"/>
          <a:ext cx="10343626" cy="4756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8772">
                  <a:extLst>
                    <a:ext uri="{9D8B030D-6E8A-4147-A177-3AD203B41FA5}">
                      <a16:colId xmlns:a16="http://schemas.microsoft.com/office/drawing/2014/main" val="3709808573"/>
                    </a:ext>
                  </a:extLst>
                </a:gridCol>
                <a:gridCol w="1351429">
                  <a:extLst>
                    <a:ext uri="{9D8B030D-6E8A-4147-A177-3AD203B41FA5}">
                      <a16:colId xmlns:a16="http://schemas.microsoft.com/office/drawing/2014/main" val="665421519"/>
                    </a:ext>
                  </a:extLst>
                </a:gridCol>
                <a:gridCol w="4513425">
                  <a:extLst>
                    <a:ext uri="{9D8B030D-6E8A-4147-A177-3AD203B41FA5}">
                      <a16:colId xmlns:a16="http://schemas.microsoft.com/office/drawing/2014/main" val="1729919595"/>
                    </a:ext>
                  </a:extLst>
                </a:gridCol>
              </a:tblGrid>
              <a:tr h="52901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134234"/>
                  </a:ext>
                </a:extLst>
              </a:tr>
              <a:tr h="52901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Local service provider/ Keynote speaker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XYZ Wellbeing to deliver the 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21266"/>
                  </a:ext>
                </a:extLst>
              </a:tr>
              <a:tr h="930852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Program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Chamber leveraged funding from DEBST to support XYZ in delivering session for free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19233"/>
                  </a:ext>
                </a:extLst>
              </a:tr>
              <a:tr h="651597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Targeted 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Participants numbers, survey to assess outcomes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17521"/>
                  </a:ext>
                </a:extLst>
              </a:tr>
              <a:tr h="52901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DEBST funding of $3,000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995440"/>
                  </a:ext>
                </a:extLst>
              </a:tr>
              <a:tr h="52901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Chamber 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Promotion, maintaining relationship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392308"/>
                  </a:ext>
                </a:extLst>
              </a:tr>
              <a:tr h="52901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Longevity of the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One-off program for 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06234"/>
                  </a:ext>
                </a:extLst>
              </a:tr>
              <a:tr h="52901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Formal agreement 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MOUs and formal agreement signed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412847"/>
                  </a:ext>
                </a:extLst>
              </a:tr>
            </a:tbl>
          </a:graphicData>
        </a:graphic>
      </p:graphicFrame>
      <p:pic>
        <p:nvPicPr>
          <p:cNvPr id="4" name="Graphic 3" descr="Checkmark with solid fill">
            <a:extLst>
              <a:ext uri="{FF2B5EF4-FFF2-40B4-BE49-F238E27FC236}">
                <a16:creationId xmlns:a16="http://schemas.microsoft.com/office/drawing/2014/main" id="{06246416-E884-9B1E-3D14-A544C426F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3299" y="1473766"/>
            <a:ext cx="457200" cy="457200"/>
          </a:xfrm>
          <a:prstGeom prst="rect">
            <a:avLst/>
          </a:prstGeom>
        </p:spPr>
      </p:pic>
      <p:pic>
        <p:nvPicPr>
          <p:cNvPr id="5" name="Graphic 4" descr="Checkmark with solid fill">
            <a:extLst>
              <a:ext uri="{FF2B5EF4-FFF2-40B4-BE49-F238E27FC236}">
                <a16:creationId xmlns:a16="http://schemas.microsoft.com/office/drawing/2014/main" id="{9B8FCF34-9EB0-3AD7-F8DC-C4549FBBA5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9803" y="2065889"/>
            <a:ext cx="457200" cy="457200"/>
          </a:xfrm>
          <a:prstGeom prst="rect">
            <a:avLst/>
          </a:prstGeom>
        </p:spPr>
      </p:pic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0286663C-4C1E-A708-7B04-28215C177F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9803" y="2927146"/>
            <a:ext cx="457200" cy="457200"/>
          </a:xfrm>
          <a:prstGeom prst="rect">
            <a:avLst/>
          </a:prstGeom>
        </p:spPr>
      </p:pic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669494B2-1EDF-9518-1042-957E62DBCF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5456" y="3664896"/>
            <a:ext cx="457200" cy="457200"/>
          </a:xfrm>
          <a:prstGeom prst="rect">
            <a:avLst/>
          </a:prstGeom>
        </p:spPr>
      </p:pic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65029F1E-627A-5EF2-1A21-2ECE4F5057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8952" y="4151926"/>
            <a:ext cx="457200" cy="457200"/>
          </a:xfrm>
          <a:prstGeom prst="rect">
            <a:avLst/>
          </a:prstGeom>
        </p:spPr>
      </p:pic>
      <p:pic>
        <p:nvPicPr>
          <p:cNvPr id="11" name="Graphic 10" descr="Close with solid fill">
            <a:extLst>
              <a:ext uri="{FF2B5EF4-FFF2-40B4-BE49-F238E27FC236}">
                <a16:creationId xmlns:a16="http://schemas.microsoft.com/office/drawing/2014/main" id="{0DA411D8-15A4-9B7E-6736-BF90CB43FE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95456" y="4722552"/>
            <a:ext cx="457200" cy="457200"/>
          </a:xfrm>
          <a:prstGeom prst="rect">
            <a:avLst/>
          </a:prstGeom>
        </p:spPr>
      </p:pic>
      <p:pic>
        <p:nvPicPr>
          <p:cNvPr id="12" name="Graphic 11" descr="Checkmark with solid fill">
            <a:extLst>
              <a:ext uri="{FF2B5EF4-FFF2-40B4-BE49-F238E27FC236}">
                <a16:creationId xmlns:a16="http://schemas.microsoft.com/office/drawing/2014/main" id="{79B2E5F0-50CC-DE24-DC77-B3D37B2977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5456" y="5239412"/>
            <a:ext cx="457200" cy="45720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343931C2-B671-B276-8025-ACFA21D3F2F1}"/>
              </a:ext>
            </a:extLst>
          </p:cNvPr>
          <p:cNvSpPr txBox="1">
            <a:spLocks/>
          </p:cNvSpPr>
          <p:nvPr/>
        </p:nvSpPr>
        <p:spPr>
          <a:xfrm>
            <a:off x="165784" y="83890"/>
            <a:ext cx="7518532" cy="7618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F96C4E1-2C6D-1A19-F08E-D77D1A34348D}"/>
              </a:ext>
            </a:extLst>
          </p:cNvPr>
          <p:cNvSpPr txBox="1">
            <a:spLocks/>
          </p:cNvSpPr>
          <p:nvPr/>
        </p:nvSpPr>
        <p:spPr>
          <a:xfrm>
            <a:off x="1051468" y="487642"/>
            <a:ext cx="9176134" cy="5921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Education and Training Checklist</a:t>
            </a:r>
            <a:endParaRPr lang="en-A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00933E1-651D-4E8D-D621-A9DC4F8A8000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27794286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2C07-0175-FCF5-788D-B8079BA5E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Plan – Support programs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046AC-9899-D019-67DC-42BD805ADA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Program template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4D34BD4-1C5E-628B-6B78-EACDBE87C340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333189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2C07-0175-FCF5-788D-B8079BA5E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Plan – Social connections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046AC-9899-D019-67DC-42BD805ADA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Program template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D2070C6-E7EE-F9A0-048B-E787EF43FD85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14829993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468" y="416983"/>
            <a:ext cx="9779183" cy="1325563"/>
          </a:xfrm>
        </p:spPr>
        <p:txBody>
          <a:bodyPr/>
          <a:lstStyle/>
          <a:p>
            <a:r>
              <a:rPr lang="en-AU" dirty="0"/>
              <a:t>Support programs</a:t>
            </a:r>
            <a:br>
              <a:rPr lang="en-AU" dirty="0"/>
            </a:br>
            <a:r>
              <a:rPr lang="en-AU" dirty="0"/>
              <a:t>Name: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Event Description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Target audience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Goals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5472024-7A40-BF4A-7A97-84DEC0F60154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14829262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Location:</a:t>
            </a:r>
          </a:p>
          <a:p>
            <a:endParaRPr lang="en-AU" dirty="0"/>
          </a:p>
          <a:p>
            <a:r>
              <a:rPr lang="en-AU" dirty="0"/>
              <a:t>Staff:</a:t>
            </a:r>
          </a:p>
          <a:p>
            <a:endParaRPr lang="en-AU" dirty="0"/>
          </a:p>
          <a:p>
            <a:r>
              <a:rPr lang="en-AU" dirty="0"/>
              <a:t>Other: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Resources require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Communications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Timeline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0112766-5786-7506-FD9B-68A1D87D9FB4}"/>
              </a:ext>
            </a:extLst>
          </p:cNvPr>
          <p:cNvSpPr txBox="1">
            <a:spLocks/>
          </p:cNvSpPr>
          <p:nvPr/>
        </p:nvSpPr>
        <p:spPr>
          <a:xfrm>
            <a:off x="1051468" y="416983"/>
            <a:ext cx="9779183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Support programs</a:t>
            </a:r>
            <a:br>
              <a:rPr lang="en-AU"/>
            </a:br>
            <a:r>
              <a:rPr lang="en-AU"/>
              <a:t>Name:</a:t>
            </a:r>
            <a:endParaRPr lang="en-AU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0C9EC96-4C05-682C-8DAF-0197C5C6F01F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2990458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468" y="487641"/>
            <a:ext cx="9176134" cy="592123"/>
          </a:xfrm>
        </p:spPr>
        <p:txBody>
          <a:bodyPr/>
          <a:lstStyle/>
          <a:p>
            <a:r>
              <a:rPr lang="en-AU" dirty="0"/>
              <a:t>Support program - Checklist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84A97049-A86A-7738-DCB6-4EB92C8CE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563000"/>
              </p:ext>
            </p:extLst>
          </p:nvPr>
        </p:nvGraphicFramePr>
        <p:xfrm>
          <a:off x="1015069" y="1258349"/>
          <a:ext cx="9176133" cy="409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3250">
                  <a:extLst>
                    <a:ext uri="{9D8B030D-6E8A-4147-A177-3AD203B41FA5}">
                      <a16:colId xmlns:a16="http://schemas.microsoft.com/office/drawing/2014/main" val="3709808573"/>
                    </a:ext>
                  </a:extLst>
                </a:gridCol>
                <a:gridCol w="1198892">
                  <a:extLst>
                    <a:ext uri="{9D8B030D-6E8A-4147-A177-3AD203B41FA5}">
                      <a16:colId xmlns:a16="http://schemas.microsoft.com/office/drawing/2014/main" val="665421519"/>
                    </a:ext>
                  </a:extLst>
                </a:gridCol>
                <a:gridCol w="4003991">
                  <a:extLst>
                    <a:ext uri="{9D8B030D-6E8A-4147-A177-3AD203B41FA5}">
                      <a16:colId xmlns:a16="http://schemas.microsoft.com/office/drawing/2014/main" val="1729919595"/>
                    </a:ext>
                  </a:extLst>
                </a:gridCol>
              </a:tblGrid>
              <a:tr h="454870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134234"/>
                  </a:ext>
                </a:extLst>
              </a:tr>
              <a:tr h="454870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Local service provider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21266"/>
                  </a:ext>
                </a:extLst>
              </a:tr>
              <a:tr h="454870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Program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19233"/>
                  </a:ext>
                </a:extLst>
              </a:tr>
              <a:tr h="454870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325944"/>
                  </a:ext>
                </a:extLst>
              </a:tr>
              <a:tr h="454870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Targeted outcomes/ KPI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17521"/>
                  </a:ext>
                </a:extLst>
              </a:tr>
              <a:tr h="454870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995440"/>
                  </a:ext>
                </a:extLst>
              </a:tr>
              <a:tr h="454870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Chamber 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392308"/>
                  </a:ext>
                </a:extLst>
              </a:tr>
              <a:tr h="454870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Longevity of the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06234"/>
                  </a:ext>
                </a:extLst>
              </a:tr>
              <a:tr h="454870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Formal agreement 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412847"/>
                  </a:ext>
                </a:extLst>
              </a:tr>
            </a:tbl>
          </a:graphicData>
        </a:graphic>
      </p:graphicFrame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DF63CC1-3621-EA3C-A96A-E14D4C19875E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26392338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800" y="155726"/>
            <a:ext cx="10348482" cy="1586820"/>
          </a:xfrm>
        </p:spPr>
        <p:txBody>
          <a:bodyPr/>
          <a:lstStyle/>
          <a:p>
            <a:r>
              <a:rPr lang="en-AU" dirty="0"/>
              <a:t>Support programs</a:t>
            </a:r>
            <a:br>
              <a:rPr lang="en-AU" dirty="0"/>
            </a:br>
            <a:r>
              <a:rPr lang="en-AU" dirty="0"/>
              <a:t>Name: </a:t>
            </a:r>
            <a:r>
              <a:rPr lang="en-AU" dirty="0">
                <a:solidFill>
                  <a:schemeClr val="accent1"/>
                </a:solidFill>
              </a:rPr>
              <a:t>XYZ Business Support Program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To support the mental health and wellness of businesses in the region, the ABC Chamber of Commerce has entered a partnership with XYZ Wellbeing to deliver a business support program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Small and medium businesses in the region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Event Description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Target audience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Provide business owners and employees with support programs that can directly support their mental issues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Goals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07D02E1-6171-C07F-41D0-013383FEE31E}"/>
              </a:ext>
            </a:extLst>
          </p:cNvPr>
          <p:cNvSpPr txBox="1">
            <a:spLocks/>
          </p:cNvSpPr>
          <p:nvPr/>
        </p:nvSpPr>
        <p:spPr>
          <a:xfrm>
            <a:off x="165784" y="83890"/>
            <a:ext cx="7518532" cy="7618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C6F84D3-72A5-0D4F-D0B0-2C0847139D42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5964419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Location: Online</a:t>
            </a:r>
          </a:p>
          <a:p>
            <a:endParaRPr lang="en-AU" dirty="0"/>
          </a:p>
          <a:p>
            <a:r>
              <a:rPr lang="en-AU" dirty="0"/>
              <a:t>Staff: 1 -2 from Chambers for referral and promotions</a:t>
            </a:r>
          </a:p>
          <a:p>
            <a:endParaRPr lang="en-AU" dirty="0"/>
          </a:p>
          <a:p>
            <a:r>
              <a:rPr lang="en-AU" dirty="0"/>
              <a:t>Other: Formal agreement with XYZ to deliver the program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838ABDA7-AEDD-28F7-766B-3E5A03178427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Formal communications plan including: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EDMs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Local media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Posters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Promotions across social media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Resources require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Communications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Available for businesses for 6 months.</a:t>
            </a:r>
          </a:p>
          <a:p>
            <a:br>
              <a:rPr lang="en-AU" dirty="0"/>
            </a:br>
            <a:r>
              <a:rPr lang="en-AU" dirty="0"/>
              <a:t>Capacity limit at 20 businesses. Available for up to 5 employees per business.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Timeline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3855B4-9336-3F02-D1D7-DEBE9A10B74E}"/>
              </a:ext>
            </a:extLst>
          </p:cNvPr>
          <p:cNvSpPr txBox="1">
            <a:spLocks/>
          </p:cNvSpPr>
          <p:nvPr/>
        </p:nvSpPr>
        <p:spPr>
          <a:xfrm>
            <a:off x="165784" y="83890"/>
            <a:ext cx="7518532" cy="7618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F72CFC0-483E-433F-9666-836E17C31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468" y="416983"/>
            <a:ext cx="9779183" cy="1325563"/>
          </a:xfrm>
        </p:spPr>
        <p:txBody>
          <a:bodyPr/>
          <a:lstStyle/>
          <a:p>
            <a:r>
              <a:rPr lang="en-AU" dirty="0"/>
              <a:t>Support programs</a:t>
            </a:r>
            <a:br>
              <a:rPr lang="en-AU" dirty="0"/>
            </a:br>
            <a:r>
              <a:rPr lang="en-AU" dirty="0"/>
              <a:t>Name: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B494F80-E8F0-1E52-241A-ED4B253AB7E4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36538075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84A97049-A86A-7738-DCB6-4EB92C8CE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181324"/>
              </p:ext>
            </p:extLst>
          </p:nvPr>
        </p:nvGraphicFramePr>
        <p:xfrm>
          <a:off x="780175" y="1046208"/>
          <a:ext cx="10016455" cy="4518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7108">
                  <a:extLst>
                    <a:ext uri="{9D8B030D-6E8A-4147-A177-3AD203B41FA5}">
                      <a16:colId xmlns:a16="http://schemas.microsoft.com/office/drawing/2014/main" val="3709808573"/>
                    </a:ext>
                  </a:extLst>
                </a:gridCol>
                <a:gridCol w="1308683">
                  <a:extLst>
                    <a:ext uri="{9D8B030D-6E8A-4147-A177-3AD203B41FA5}">
                      <a16:colId xmlns:a16="http://schemas.microsoft.com/office/drawing/2014/main" val="665421519"/>
                    </a:ext>
                  </a:extLst>
                </a:gridCol>
                <a:gridCol w="4370664">
                  <a:extLst>
                    <a:ext uri="{9D8B030D-6E8A-4147-A177-3AD203B41FA5}">
                      <a16:colId xmlns:a16="http://schemas.microsoft.com/office/drawing/2014/main" val="1729919595"/>
                    </a:ext>
                  </a:extLst>
                </a:gridCol>
              </a:tblGrid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134234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Local service provider/ Keynote speaker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XYZ wellbeing to deliver the 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21266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Program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Mental coaching and support for SMEs, up to 5 employees per business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19233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Targeted 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Acute support for businesses in need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17521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Funded partly by DEBST, with in-kind support from Chamber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995440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Chamber 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Promote, referral and outcomes 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392308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Longevity of the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Program to be continued on a 6-month basis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06234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Formal agreement 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To be signed off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412847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B66B614B-83AE-2057-F474-B65ACC6F83B5}"/>
              </a:ext>
            </a:extLst>
          </p:cNvPr>
          <p:cNvSpPr txBox="1">
            <a:spLocks/>
          </p:cNvSpPr>
          <p:nvPr/>
        </p:nvSpPr>
        <p:spPr>
          <a:xfrm>
            <a:off x="165784" y="83890"/>
            <a:ext cx="7518532" cy="7618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  <p:pic>
        <p:nvPicPr>
          <p:cNvPr id="4" name="Graphic 3" descr="Checkmark with solid fill">
            <a:extLst>
              <a:ext uri="{FF2B5EF4-FFF2-40B4-BE49-F238E27FC236}">
                <a16:creationId xmlns:a16="http://schemas.microsoft.com/office/drawing/2014/main" id="{521CB200-691A-EA46-D5D3-FA2DC87CD0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9803" y="1557170"/>
            <a:ext cx="457200" cy="457200"/>
          </a:xfrm>
          <a:prstGeom prst="rect">
            <a:avLst/>
          </a:prstGeom>
        </p:spPr>
      </p:pic>
      <p:pic>
        <p:nvPicPr>
          <p:cNvPr id="5" name="Graphic 4" descr="Checkmark with solid fill">
            <a:extLst>
              <a:ext uri="{FF2B5EF4-FFF2-40B4-BE49-F238E27FC236}">
                <a16:creationId xmlns:a16="http://schemas.microsoft.com/office/drawing/2014/main" id="{8BAB7FF3-EA2C-C649-F6BD-D0AD926FC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9803" y="2139346"/>
            <a:ext cx="457200" cy="457200"/>
          </a:xfrm>
          <a:prstGeom prst="rect">
            <a:avLst/>
          </a:prstGeom>
        </p:spPr>
      </p:pic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9B3B20B1-D724-4A5B-D4FF-8FF24AC398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9803" y="2752803"/>
            <a:ext cx="457200" cy="457200"/>
          </a:xfrm>
          <a:prstGeom prst="rect">
            <a:avLst/>
          </a:prstGeom>
        </p:spPr>
      </p:pic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93C5583C-547F-9024-C876-F3F98868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5456" y="3302552"/>
            <a:ext cx="457200" cy="457200"/>
          </a:xfrm>
          <a:prstGeom prst="rect">
            <a:avLst/>
          </a:prstGeom>
        </p:spPr>
      </p:pic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2AEA6913-0782-5121-9894-B0FA0C32EA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5456" y="4495270"/>
            <a:ext cx="457200" cy="457200"/>
          </a:xfrm>
          <a:prstGeom prst="rect">
            <a:avLst/>
          </a:prstGeom>
        </p:spPr>
      </p:pic>
      <p:pic>
        <p:nvPicPr>
          <p:cNvPr id="9" name="Graphic 8" descr="Close with solid fill">
            <a:extLst>
              <a:ext uri="{FF2B5EF4-FFF2-40B4-BE49-F238E27FC236}">
                <a16:creationId xmlns:a16="http://schemas.microsoft.com/office/drawing/2014/main" id="{90F10CFB-B1D6-597B-31E9-E2E0D1F3B4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59803" y="5072230"/>
            <a:ext cx="457200" cy="457200"/>
          </a:xfrm>
          <a:prstGeom prst="rect">
            <a:avLst/>
          </a:prstGeom>
        </p:spPr>
      </p:pic>
      <p:pic>
        <p:nvPicPr>
          <p:cNvPr id="11" name="Graphic 10" descr="Checkmark with solid fill">
            <a:extLst>
              <a:ext uri="{FF2B5EF4-FFF2-40B4-BE49-F238E27FC236}">
                <a16:creationId xmlns:a16="http://schemas.microsoft.com/office/drawing/2014/main" id="{EEE93CB8-431E-A03C-6A97-8D2FD97638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9803" y="3879512"/>
            <a:ext cx="457200" cy="45720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7BA70D60-B495-EC49-92FE-0FE6A7D4CBC3}"/>
              </a:ext>
            </a:extLst>
          </p:cNvPr>
          <p:cNvSpPr txBox="1">
            <a:spLocks/>
          </p:cNvSpPr>
          <p:nvPr/>
        </p:nvSpPr>
        <p:spPr>
          <a:xfrm>
            <a:off x="1051468" y="487641"/>
            <a:ext cx="9176134" cy="5921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Support program - Checklist</a:t>
            </a:r>
            <a:endParaRPr lang="en-AU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59FD101-7649-9024-B16C-4705F5294EF2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15787710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Events template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A6D85-3837-435F-A342-5A3F98172B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Other event tools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54D9F-46ED-EDDF-8CF4-395C7010C14A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5566C-C97C-3A42-CB7F-F474005CE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468" y="284571"/>
            <a:ext cx="9159356" cy="810237"/>
          </a:xfrm>
        </p:spPr>
        <p:txBody>
          <a:bodyPr/>
          <a:lstStyle/>
          <a:p>
            <a:r>
              <a:rPr lang="en-AU" dirty="0"/>
              <a:t>Letter of intent to businesses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95A6-8CD2-28E4-CFD7-DAF15D12B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900" y="1964532"/>
            <a:ext cx="10368792" cy="3790316"/>
          </a:xfrm>
        </p:spPr>
        <p:txBody>
          <a:bodyPr/>
          <a:lstStyle/>
          <a:p>
            <a:r>
              <a:rPr lang="en-US" sz="1400" b="1" dirty="0"/>
              <a:t>Would you like to learn how to take action to improve your mental health and wellbeing?</a:t>
            </a:r>
          </a:p>
          <a:p>
            <a:r>
              <a:rPr lang="en-US" sz="1400" dirty="0"/>
              <a:t>We know that small business owners have an increased risk of mental ill-health due to the unique stressors they face.</a:t>
            </a:r>
          </a:p>
          <a:p>
            <a:r>
              <a:rPr lang="en-US" sz="1400" dirty="0"/>
              <a:t>As Australia’s largest employment sector, small businesses are an important setting for a focus on mental health.</a:t>
            </a:r>
          </a:p>
          <a:p>
            <a:r>
              <a:rPr lang="en-US" sz="1400" dirty="0"/>
              <a:t>As the peak body for business in the region, the </a:t>
            </a:r>
            <a:r>
              <a:rPr lang="en-AU" sz="1400" dirty="0">
                <a:solidFill>
                  <a:schemeClr val="accent1"/>
                </a:solidFill>
              </a:rPr>
              <a:t>{insert chamber name}</a:t>
            </a:r>
            <a:r>
              <a:rPr lang="en-US" sz="1400" dirty="0"/>
              <a:t> has participated with </a:t>
            </a:r>
            <a:r>
              <a:rPr lang="en-AU" sz="1400" dirty="0">
                <a:solidFill>
                  <a:schemeClr val="accent1"/>
                </a:solidFill>
              </a:rPr>
              <a:t>{insert local provider name}</a:t>
            </a:r>
            <a:r>
              <a:rPr lang="en-US" sz="1400" dirty="0"/>
              <a:t> to deliver an education and training program for small and medium businesses. </a:t>
            </a:r>
          </a:p>
          <a:p>
            <a:r>
              <a:rPr lang="en-US" sz="1400" dirty="0"/>
              <a:t>The program is suitable for businesses with fewer than 20 staff, who may want to learn more about practical methods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Recognise</a:t>
            </a:r>
            <a:r>
              <a:rPr lang="en-US" sz="1400" dirty="0"/>
              <a:t> early signs of mental health and wellness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Conduct peer-to-peer engagement to discuss wellness concerns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Assess resources to better support mental health and wellbeing in the business.</a:t>
            </a:r>
          </a:p>
          <a:p>
            <a:r>
              <a:rPr lang="en-US" sz="1400" dirty="0"/>
              <a:t>The program will be run at </a:t>
            </a:r>
            <a:r>
              <a:rPr lang="en-AU" sz="1400" dirty="0">
                <a:solidFill>
                  <a:schemeClr val="accent1"/>
                </a:solidFill>
              </a:rPr>
              <a:t>{insert location}</a:t>
            </a:r>
            <a:r>
              <a:rPr lang="en-US" sz="1400" dirty="0"/>
              <a:t> </a:t>
            </a:r>
          </a:p>
          <a:p>
            <a:r>
              <a:rPr lang="en-US" sz="1400" dirty="0"/>
              <a:t>If you would like to learn more, please reach out to </a:t>
            </a:r>
            <a:r>
              <a:rPr lang="en-AU" sz="1400" dirty="0">
                <a:solidFill>
                  <a:schemeClr val="accent1"/>
                </a:solidFill>
              </a:rPr>
              <a:t>{insert your details}</a:t>
            </a:r>
            <a:r>
              <a:rPr lang="en-US" sz="1400" dirty="0"/>
              <a:t> </a:t>
            </a:r>
          </a:p>
          <a:p>
            <a:endParaRPr lang="en-AU" sz="1400" dirty="0"/>
          </a:p>
          <a:p>
            <a:r>
              <a:rPr lang="en-US" sz="1400" dirty="0"/>
              <a:t>Find out more at </a:t>
            </a:r>
            <a:r>
              <a:rPr lang="en-AU" sz="1400" dirty="0">
                <a:solidFill>
                  <a:schemeClr val="accent1"/>
                </a:solidFill>
              </a:rPr>
              <a:t>{insert webpage details}</a:t>
            </a:r>
            <a:r>
              <a:rPr lang="en-US" sz="1400" dirty="0"/>
              <a:t> </a:t>
            </a:r>
          </a:p>
          <a:p>
            <a:endParaRPr lang="en-AU" sz="14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A075D60-BAFB-8587-7206-FF27DDA0E38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64821" y="1316627"/>
            <a:ext cx="6835605" cy="522514"/>
          </a:xfrm>
        </p:spPr>
        <p:txBody>
          <a:bodyPr/>
          <a:lstStyle/>
          <a:p>
            <a:r>
              <a:rPr lang="en-AU" dirty="0"/>
              <a:t>To all businesses in the </a:t>
            </a:r>
            <a:r>
              <a:rPr lang="en-AU" dirty="0">
                <a:solidFill>
                  <a:schemeClr val="accent1"/>
                </a:solidFill>
              </a:rPr>
              <a:t>{insert region}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4B65732-CCC9-7595-2D99-6891DEAD4480}"/>
              </a:ext>
            </a:extLst>
          </p:cNvPr>
          <p:cNvSpPr txBox="1">
            <a:spLocks/>
          </p:cNvSpPr>
          <p:nvPr/>
        </p:nvSpPr>
        <p:spPr>
          <a:xfrm>
            <a:off x="920793" y="111107"/>
            <a:ext cx="7518532" cy="7618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– Education and Training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93187EA-0FF1-6982-98B2-1F7C1C5D149D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19133603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5566C-C97C-3A42-CB7F-F474005CE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468" y="935111"/>
            <a:ext cx="9159356" cy="810237"/>
          </a:xfrm>
        </p:spPr>
        <p:txBody>
          <a:bodyPr/>
          <a:lstStyle/>
          <a:p>
            <a:r>
              <a:rPr lang="en-AU" dirty="0"/>
              <a:t>Discussing mental health and wellness with business owners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95A6-8CD2-28E4-CFD7-DAF15D12B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990" y="1934009"/>
            <a:ext cx="10368792" cy="3790316"/>
          </a:xfrm>
        </p:spPr>
        <p:txBody>
          <a:bodyPr/>
          <a:lstStyle/>
          <a:p>
            <a:r>
              <a:rPr lang="en-US" sz="1400" b="1" dirty="0"/>
              <a:t>Benefits of sharing </a:t>
            </a:r>
            <a:r>
              <a:rPr lang="en-AU" sz="1400" b="1" dirty="0"/>
              <a:t>and discussion</a:t>
            </a:r>
          </a:p>
          <a:p>
            <a:r>
              <a:rPr lang="en-AU" sz="1400" dirty="0"/>
              <a:t>Discussing with others can be beneficial for you and your community. Sharing can: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encourage others to speak openly about their experience with a mental health condition.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help others experiencing a mental health condition to take action.</a:t>
            </a: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show that people can continue to work and manage mental health conditions.</a:t>
            </a:r>
            <a:endParaRPr lang="en-AU" sz="1400" dirty="0"/>
          </a:p>
          <a:p>
            <a:r>
              <a:rPr lang="en-AU" sz="1400" b="1" dirty="0"/>
              <a:t>Conversation planner</a:t>
            </a:r>
          </a:p>
          <a:p>
            <a:r>
              <a:rPr lang="en-AU" sz="1400" dirty="0"/>
              <a:t>Below and overleaf is some pointers on how one can discuss mental health and wellness as a business owners.</a:t>
            </a:r>
          </a:p>
          <a:p>
            <a:r>
              <a:rPr lang="en-AU" sz="1400" b="1" dirty="0"/>
              <a:t>Before the discussion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Consider whether you are the best person to chat to them or would another person be more suitable?</a:t>
            </a:r>
          </a:p>
          <a:p>
            <a:r>
              <a:rPr lang="en-US" sz="1400" dirty="0"/>
              <a:t>•    Prepare your materials and focus</a:t>
            </a:r>
          </a:p>
          <a:p>
            <a:r>
              <a:rPr lang="en-US" sz="1400" dirty="0"/>
              <a:t>•    Consider: the benefits of talking mental wellness, the support available, and the services the Chamber can provide.</a:t>
            </a:r>
          </a:p>
          <a:p>
            <a:endParaRPr lang="en-AU" sz="14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4B65732-CCC9-7595-2D99-6891DEAD4480}"/>
              </a:ext>
            </a:extLst>
          </p:cNvPr>
          <p:cNvSpPr txBox="1">
            <a:spLocks/>
          </p:cNvSpPr>
          <p:nvPr/>
        </p:nvSpPr>
        <p:spPr>
          <a:xfrm>
            <a:off x="920793" y="111107"/>
            <a:ext cx="7518532" cy="7618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– Conversation openers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668968-4F46-A75E-947E-A0A37CD41916}"/>
              </a:ext>
            </a:extLst>
          </p:cNvPr>
          <p:cNvSpPr txBox="1"/>
          <p:nvPr/>
        </p:nvSpPr>
        <p:spPr>
          <a:xfrm>
            <a:off x="445990" y="5912986"/>
            <a:ext cx="73389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Note: There’s no one way or the perfect way to start, but the main thing is to be thoughtful and genuine. </a:t>
            </a:r>
          </a:p>
          <a:p>
            <a:endParaRPr lang="en-AU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50CE11A-8551-5049-8992-2261C42E1B37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8303457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95A6-8CD2-28E4-CFD7-DAF15D12B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990" y="1934009"/>
            <a:ext cx="10879148" cy="3790316"/>
          </a:xfrm>
        </p:spPr>
        <p:txBody>
          <a:bodyPr/>
          <a:lstStyle/>
          <a:p>
            <a:r>
              <a:rPr lang="en-AU" sz="1400" b="1" dirty="0"/>
              <a:t>Conversation starters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heard from our members and the wider community that mental health support is a top priority for businesses at the moment, how does this compare to your experience? </a:t>
            </a:r>
            <a:r>
              <a:rPr lang="en-US" sz="1400" dirty="0">
                <a:solidFill>
                  <a:schemeClr val="accent1"/>
                </a:solidFill>
              </a:rPr>
              <a:t>{insert statistics from CCIQ Business Wellness Program}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Have you or any or your staff have talked about seeking mental health and wellness support?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Mental health support can be beneficial for your business. We heard that many businesses are facing issues of absentee-ism, </a:t>
            </a:r>
            <a:r>
              <a:rPr lang="en-US" sz="1400" dirty="0" err="1"/>
              <a:t>presentee</a:t>
            </a:r>
            <a:r>
              <a:rPr lang="en-US" sz="1400" dirty="0"/>
              <a:t>-ism related to mental health issues. Do you see this in your business?</a:t>
            </a:r>
            <a:r>
              <a:rPr lang="en-US" sz="1400" dirty="0">
                <a:solidFill>
                  <a:schemeClr val="accent1"/>
                </a:solidFill>
              </a:rPr>
              <a:t> {leverage information on ROI returns from Heads Up}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Who do you talk to about mental health support? Do you think there are sufficient support in our community?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How can the chamber best support you and your business on wellness and mental health support?</a:t>
            </a:r>
          </a:p>
          <a:p>
            <a:r>
              <a:rPr lang="en-US" sz="1400" b="1" dirty="0"/>
              <a:t>Notes taking and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While it may be difficult to take notes during the conversation, try your best to take note right after the conversation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Remember to set realistic goals and reasonable targets to follow up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Consider additional support or changes you need </a:t>
            </a:r>
          </a:p>
          <a:p>
            <a:endParaRPr lang="en-AU" sz="14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4B65732-CCC9-7595-2D99-6891DEAD4480}"/>
              </a:ext>
            </a:extLst>
          </p:cNvPr>
          <p:cNvSpPr txBox="1">
            <a:spLocks/>
          </p:cNvSpPr>
          <p:nvPr/>
        </p:nvSpPr>
        <p:spPr>
          <a:xfrm>
            <a:off x="920793" y="111107"/>
            <a:ext cx="7518532" cy="7618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– Conversation openers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668968-4F46-A75E-947E-A0A37CD41916}"/>
              </a:ext>
            </a:extLst>
          </p:cNvPr>
          <p:cNvSpPr txBox="1"/>
          <p:nvPr/>
        </p:nvSpPr>
        <p:spPr>
          <a:xfrm>
            <a:off x="445990" y="5912986"/>
            <a:ext cx="73389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Note: There’s no one way or the perfect way to start, but the main thing is to be thoughtful and genuine. </a:t>
            </a:r>
          </a:p>
          <a:p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DFDF0F6-9F6E-3F5C-C133-52FDCD06A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468" y="935111"/>
            <a:ext cx="9159356" cy="810237"/>
          </a:xfrm>
        </p:spPr>
        <p:txBody>
          <a:bodyPr/>
          <a:lstStyle/>
          <a:p>
            <a:r>
              <a:rPr lang="en-AU" dirty="0"/>
              <a:t>Discussing mental health and wellness with business owners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31E7062-AB64-3B87-D67E-36E69A130506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766925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Social connections</a:t>
            </a:r>
            <a:br>
              <a:rPr lang="en-AU" dirty="0"/>
            </a:br>
            <a:r>
              <a:rPr lang="en-AU" dirty="0"/>
              <a:t>Program: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Event Description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Target audience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Goals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7B6B8B6-8D08-4C05-8C1B-C2BDA2A9D270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34236867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00BA1E8-39D3-CEE5-CF70-6598A1FF181D}"/>
              </a:ext>
            </a:extLst>
          </p:cNvPr>
          <p:cNvSpPr/>
          <p:nvPr/>
        </p:nvSpPr>
        <p:spPr>
          <a:xfrm>
            <a:off x="8539993" y="5923115"/>
            <a:ext cx="2592198" cy="5340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DE7E04F-CF51-F8B4-633D-0E4B89E1B99C}"/>
              </a:ext>
            </a:extLst>
          </p:cNvPr>
          <p:cNvSpPr/>
          <p:nvPr/>
        </p:nvSpPr>
        <p:spPr>
          <a:xfrm>
            <a:off x="5555382" y="3545465"/>
            <a:ext cx="2791641" cy="9129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BA32AFB-0A35-7CC4-57AF-4F39B49F39E2}"/>
              </a:ext>
            </a:extLst>
          </p:cNvPr>
          <p:cNvSpPr/>
          <p:nvPr/>
        </p:nvSpPr>
        <p:spPr>
          <a:xfrm>
            <a:off x="3958481" y="816194"/>
            <a:ext cx="3446478" cy="4957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06989B5-FC77-1FEB-F169-ECB72EE5C1FF}"/>
              </a:ext>
            </a:extLst>
          </p:cNvPr>
          <p:cNvSpPr/>
          <p:nvPr/>
        </p:nvSpPr>
        <p:spPr>
          <a:xfrm>
            <a:off x="4308428" y="1613350"/>
            <a:ext cx="3976465" cy="8311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0DAF6E1-85AD-D10F-3D05-99738DFAC38A}"/>
              </a:ext>
            </a:extLst>
          </p:cNvPr>
          <p:cNvSpPr/>
          <p:nvPr/>
        </p:nvSpPr>
        <p:spPr>
          <a:xfrm>
            <a:off x="5446061" y="2776657"/>
            <a:ext cx="3068601" cy="501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C52C90-6704-704D-EE6B-22F106993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06" y="32229"/>
            <a:ext cx="8161066" cy="768292"/>
          </a:xfrm>
        </p:spPr>
        <p:txBody>
          <a:bodyPr/>
          <a:lstStyle/>
          <a:p>
            <a:r>
              <a:rPr lang="en-AU"/>
              <a:t>Calendar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415660-DECF-7171-D4BB-C1E3EB9EC355}"/>
              </a:ext>
            </a:extLst>
          </p:cNvPr>
          <p:cNvSpPr txBox="1"/>
          <p:nvPr/>
        </p:nvSpPr>
        <p:spPr>
          <a:xfrm>
            <a:off x="180364" y="850691"/>
            <a:ext cx="275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/>
              <a:t>Event timeline</a:t>
            </a: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E75F5DAA-D5B3-F5AD-657E-6A259DBEE838}"/>
              </a:ext>
            </a:extLst>
          </p:cNvPr>
          <p:cNvSpPr/>
          <p:nvPr/>
        </p:nvSpPr>
        <p:spPr>
          <a:xfrm>
            <a:off x="2037750" y="821260"/>
            <a:ext cx="2010557" cy="482240"/>
          </a:xfrm>
          <a:prstGeom prst="chevron">
            <a:avLst>
              <a:gd name="adj" fmla="val 2019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>
                <a:solidFill>
                  <a:schemeClr val="bg1"/>
                </a:solidFill>
              </a:rPr>
              <a:t>Jan to April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FC4DD3C-52E0-17AF-55A1-D7AD12B7E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864" y="1613352"/>
            <a:ext cx="2228372" cy="831173"/>
          </a:xfrm>
          <a:prstGeom prst="rect">
            <a:avLst/>
          </a:prstGeom>
        </p:spPr>
      </p:pic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FCBA1446-2357-AC5A-CB9B-AF2C77F34152}"/>
              </a:ext>
            </a:extLst>
          </p:cNvPr>
          <p:cNvSpPr/>
          <p:nvPr/>
        </p:nvSpPr>
        <p:spPr>
          <a:xfrm>
            <a:off x="3540035" y="2776657"/>
            <a:ext cx="2082452" cy="492864"/>
          </a:xfrm>
          <a:prstGeom prst="chevron">
            <a:avLst>
              <a:gd name="adj" fmla="val 2019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>
                <a:solidFill>
                  <a:schemeClr val="bg1"/>
                </a:solidFill>
              </a:rPr>
              <a:t>June to August</a:t>
            </a:r>
          </a:p>
        </p:txBody>
      </p:sp>
      <p:pic>
        <p:nvPicPr>
          <p:cNvPr id="19" name="Picture 2" descr="Host an Event on R U OK?Day | R U OK?">
            <a:extLst>
              <a:ext uri="{FF2B5EF4-FFF2-40B4-BE49-F238E27FC236}">
                <a16:creationId xmlns:a16="http://schemas.microsoft.com/office/drawing/2014/main" id="{E6DD8D4C-42A7-CB7D-FE7E-4C2F4DBE7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00" y="3532649"/>
            <a:ext cx="934271" cy="934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Queensland Mental Health Week | 8-16 October 2022">
            <a:extLst>
              <a:ext uri="{FF2B5EF4-FFF2-40B4-BE49-F238E27FC236}">
                <a16:creationId xmlns:a16="http://schemas.microsoft.com/office/drawing/2014/main" id="{FA9942E0-7150-35B5-4977-BE294AC7E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576" y="4884849"/>
            <a:ext cx="2275733" cy="546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Celebrate indigenous business month this October">
            <a:extLst>
              <a:ext uri="{FF2B5EF4-FFF2-40B4-BE49-F238E27FC236}">
                <a16:creationId xmlns:a16="http://schemas.microsoft.com/office/drawing/2014/main" id="{E7D93DCB-64E0-D44B-2562-007CCB76A2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41" t="10691" r="12871" b="15513"/>
          <a:stretch/>
        </p:blipFill>
        <p:spPr bwMode="auto">
          <a:xfrm>
            <a:off x="7404959" y="4884848"/>
            <a:ext cx="942064" cy="64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Arrow: Chevron 21">
            <a:extLst>
              <a:ext uri="{FF2B5EF4-FFF2-40B4-BE49-F238E27FC236}">
                <a16:creationId xmlns:a16="http://schemas.microsoft.com/office/drawing/2014/main" id="{A0AA0A06-30C9-B3F2-2F89-610478C2F324}"/>
              </a:ext>
            </a:extLst>
          </p:cNvPr>
          <p:cNvSpPr/>
          <p:nvPr/>
        </p:nvSpPr>
        <p:spPr>
          <a:xfrm>
            <a:off x="5952785" y="5923115"/>
            <a:ext cx="2701106" cy="534095"/>
          </a:xfrm>
          <a:prstGeom prst="chevron">
            <a:avLst>
              <a:gd name="adj" fmla="val 2019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>
                <a:solidFill>
                  <a:schemeClr val="bg1"/>
                </a:solidFill>
              </a:rPr>
              <a:t>Nov to December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AE27A9-D1A0-6BF8-CF86-D2FC70196BC9}"/>
              </a:ext>
            </a:extLst>
          </p:cNvPr>
          <p:cNvSpPr txBox="1"/>
          <p:nvPr/>
        </p:nvSpPr>
        <p:spPr>
          <a:xfrm>
            <a:off x="4039143" y="763459"/>
            <a:ext cx="39255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/>
              <a:t>Plan with your committee on initiatives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/>
              <a:t>Initiatives confirmed by March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/>
              <a:t>Communicate your plan 2 weeks ahead of May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EBA488B-8858-50D0-A777-1CD39A835FB2}"/>
              </a:ext>
            </a:extLst>
          </p:cNvPr>
          <p:cNvSpPr txBox="1"/>
          <p:nvPr/>
        </p:nvSpPr>
        <p:spPr>
          <a:xfrm>
            <a:off x="4418235" y="1597677"/>
            <a:ext cx="39764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/>
              <a:t>May is Queensland Small Business Month, celebrating small businesses who make vital contributions to the community.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/>
              <a:t>Find how your events can play into the wider events happening this month at </a:t>
            </a:r>
            <a:r>
              <a:rPr lang="en-US" sz="1000">
                <a:hlinkClick r:id="rId6"/>
              </a:rPr>
              <a:t>www.business.qld.gov.au/running-business/support-assistance/events</a:t>
            </a:r>
            <a:r>
              <a:rPr lang="en-US" sz="1000"/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75C7A24-290C-EA3A-0159-CD60D02E2862}"/>
              </a:ext>
            </a:extLst>
          </p:cNvPr>
          <p:cNvSpPr txBox="1"/>
          <p:nvPr/>
        </p:nvSpPr>
        <p:spPr>
          <a:xfrm>
            <a:off x="5659746" y="2728772"/>
            <a:ext cx="41644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/>
              <a:t>Mid year review of activities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/>
              <a:t>Event day planning for R U OK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/>
              <a:t>Planning Finalised by end of August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1EF072-42F5-01F9-5ABC-AB404E209634}"/>
              </a:ext>
            </a:extLst>
          </p:cNvPr>
          <p:cNvSpPr txBox="1"/>
          <p:nvPr/>
        </p:nvSpPr>
        <p:spPr>
          <a:xfrm>
            <a:off x="5656672" y="3639242"/>
            <a:ext cx="2589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/>
              <a:t>R U OK Day on 8</a:t>
            </a:r>
            <a:r>
              <a:rPr lang="en-US" sz="1000" baseline="30000"/>
              <a:t>th</a:t>
            </a:r>
            <a:r>
              <a:rPr lang="en-US" sz="1000"/>
              <a:t> of September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/>
              <a:t>Ideal for office/ social events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/>
              <a:t>Find more ideas at: </a:t>
            </a:r>
            <a:r>
              <a:rPr lang="en-US" sz="1000">
                <a:hlinkClick r:id="rId7"/>
              </a:rPr>
              <a:t>https://www.ruok.org.au/events</a:t>
            </a:r>
            <a:r>
              <a:rPr lang="en-US" sz="1000"/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C3560D-5441-591D-215B-D737777B20E3}"/>
              </a:ext>
            </a:extLst>
          </p:cNvPr>
          <p:cNvSpPr txBox="1"/>
          <p:nvPr/>
        </p:nvSpPr>
        <p:spPr>
          <a:xfrm>
            <a:off x="8394700" y="4563611"/>
            <a:ext cx="3458944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/>
              <a:t>Queensland Mental Health Week is the biggest opportunity for mental health and wellness events of the year.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/>
              <a:t>Align your main mental health and wellbeing initiatives with this timing to </a:t>
            </a:r>
            <a:r>
              <a:rPr lang="en-US" sz="1200" err="1"/>
              <a:t>maximise</a:t>
            </a:r>
            <a:r>
              <a:rPr lang="en-US" sz="1200"/>
              <a:t> your influences and impacts.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0B4416B-464C-0620-4043-82436C3DBF79}"/>
              </a:ext>
            </a:extLst>
          </p:cNvPr>
          <p:cNvSpPr txBox="1"/>
          <p:nvPr/>
        </p:nvSpPr>
        <p:spPr>
          <a:xfrm>
            <a:off x="8637113" y="5923115"/>
            <a:ext cx="24950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/>
              <a:t>End of year review of initiatives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/>
              <a:t>Assessment of progress and impacts before planning for the next year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F81C07BF-6AEB-8C18-91D9-6C647AA22AAF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 rot="16200000" flipH="1">
            <a:off x="2994267" y="1303569"/>
            <a:ext cx="309852" cy="30971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79C47364-F37B-6DAF-BA0E-925464D3D4BC}"/>
              </a:ext>
            </a:extLst>
          </p:cNvPr>
          <p:cNvCxnSpPr>
            <a:cxnSpLocks/>
            <a:stCxn id="15" idx="2"/>
            <a:endCxn id="18" idx="0"/>
          </p:cNvCxnSpPr>
          <p:nvPr/>
        </p:nvCxnSpPr>
        <p:spPr>
          <a:xfrm rot="16200000" flipH="1">
            <a:off x="3751707" y="1996867"/>
            <a:ext cx="332132" cy="122744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4050559B-5101-6220-405B-635B2FE0A223}"/>
              </a:ext>
            </a:extLst>
          </p:cNvPr>
          <p:cNvCxnSpPr>
            <a:cxnSpLocks/>
            <a:stCxn id="18" idx="2"/>
            <a:endCxn id="19" idx="0"/>
          </p:cNvCxnSpPr>
          <p:nvPr/>
        </p:nvCxnSpPr>
        <p:spPr>
          <a:xfrm rot="16200000" flipH="1">
            <a:off x="4694002" y="3107015"/>
            <a:ext cx="263128" cy="58813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4C23B834-38DA-DF6C-A53D-1412B39AD9BE}"/>
              </a:ext>
            </a:extLst>
          </p:cNvPr>
          <p:cNvCxnSpPr>
            <a:stCxn id="19" idx="2"/>
            <a:endCxn id="20" idx="0"/>
          </p:cNvCxnSpPr>
          <p:nvPr/>
        </p:nvCxnSpPr>
        <p:spPr>
          <a:xfrm rot="16200000" flipH="1">
            <a:off x="5415575" y="4170980"/>
            <a:ext cx="417929" cy="100980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67950F4B-C28C-ADDD-1E60-B3EC5B962F73}"/>
              </a:ext>
            </a:extLst>
          </p:cNvPr>
          <p:cNvCxnSpPr>
            <a:stCxn id="20" idx="2"/>
            <a:endCxn id="22" idx="0"/>
          </p:cNvCxnSpPr>
          <p:nvPr/>
        </p:nvCxnSpPr>
        <p:spPr>
          <a:xfrm rot="16200000" flipH="1">
            <a:off x="6443580" y="5117285"/>
            <a:ext cx="491692" cy="111996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A2ADF8B5-D0E6-BFAD-B00B-485927E3966D}"/>
              </a:ext>
            </a:extLst>
          </p:cNvPr>
          <p:cNvSpPr txBox="1"/>
          <p:nvPr/>
        </p:nvSpPr>
        <p:spPr>
          <a:xfrm>
            <a:off x="1248714" y="1745026"/>
            <a:ext cx="1157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/>
              <a:t>MAY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9F734AB-BFC4-63A9-D33F-D91CDE1BA7B8}"/>
              </a:ext>
            </a:extLst>
          </p:cNvPr>
          <p:cNvSpPr txBox="1"/>
          <p:nvPr/>
        </p:nvSpPr>
        <p:spPr>
          <a:xfrm>
            <a:off x="2554253" y="3676364"/>
            <a:ext cx="2228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/>
              <a:t>SEPTEMBER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FE73AE3-CDBC-39D6-7239-AB28AAFD573B}"/>
              </a:ext>
            </a:extLst>
          </p:cNvPr>
          <p:cNvSpPr txBox="1"/>
          <p:nvPr/>
        </p:nvSpPr>
        <p:spPr>
          <a:xfrm>
            <a:off x="3241725" y="4869084"/>
            <a:ext cx="2228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/>
              <a:t>OCTOBER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CF277E48-BB7D-0DAE-E123-98106EB9C1CA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1367628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Social connections</a:t>
            </a:r>
            <a:br>
              <a:rPr lang="en-AU" dirty="0"/>
            </a:br>
            <a:r>
              <a:rPr lang="en-AU" dirty="0"/>
              <a:t>Program: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Location:</a:t>
            </a:r>
          </a:p>
          <a:p>
            <a:endParaRPr lang="en-AU" dirty="0"/>
          </a:p>
          <a:p>
            <a:r>
              <a:rPr lang="en-AU" dirty="0"/>
              <a:t>Staff:</a:t>
            </a:r>
          </a:p>
          <a:p>
            <a:endParaRPr lang="en-AU" dirty="0"/>
          </a:p>
          <a:p>
            <a:r>
              <a:rPr lang="en-AU" dirty="0"/>
              <a:t>Other: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Resources require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Communications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Timeline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7630644-3FBC-8EB1-C5CB-7CA36F2907DA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2313632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Social connections - </a:t>
            </a:r>
            <a:r>
              <a:rPr lang="en-AU" dirty="0">
                <a:solidFill>
                  <a:schemeClr val="accent5"/>
                </a:solidFill>
              </a:rPr>
              <a:t>Example</a:t>
            </a:r>
            <a:br>
              <a:rPr lang="en-AU" dirty="0"/>
            </a:br>
            <a:r>
              <a:rPr lang="en-AU" dirty="0"/>
              <a:t>Program: Business Open House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Each month, the chamber invites a member to come in and share stories about their business with the wider community, including history, current challenges and ideas for solutions.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Local businesses in the area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Event Description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77953" y="2003804"/>
            <a:ext cx="3173278" cy="522514"/>
          </a:xfrm>
        </p:spPr>
        <p:txBody>
          <a:bodyPr/>
          <a:lstStyle/>
          <a:p>
            <a:r>
              <a:rPr lang="en-AU" dirty="0"/>
              <a:t>Target audience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Foster connections in the community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Highlight members achievement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Initiate mental wellness conversation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Inform members and businesses on resources</a:t>
            </a:r>
          </a:p>
          <a:p>
            <a:endParaRPr lang="en-A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Goals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649E855-7B51-7F85-AA75-AEDC8863619F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1286029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Social connections - </a:t>
            </a:r>
            <a:r>
              <a:rPr lang="en-AU" dirty="0">
                <a:solidFill>
                  <a:schemeClr val="accent5"/>
                </a:solidFill>
              </a:rPr>
              <a:t>Example</a:t>
            </a:r>
            <a:br>
              <a:rPr lang="en-AU" dirty="0"/>
            </a:br>
            <a:r>
              <a:rPr lang="en-AU" dirty="0"/>
              <a:t>Program: Business Open House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sz="1800" dirty="0"/>
              <a:t>Location: at the Chamber</a:t>
            </a:r>
          </a:p>
          <a:p>
            <a:endParaRPr lang="en-AU" sz="1800" dirty="0"/>
          </a:p>
          <a:p>
            <a:r>
              <a:rPr lang="en-AU" sz="1800" dirty="0"/>
              <a:t>Staff: </a:t>
            </a:r>
            <a:r>
              <a:rPr lang="en-AU" sz="1800" dirty="0">
                <a:solidFill>
                  <a:schemeClr val="accent5"/>
                </a:solidFill>
              </a:rPr>
              <a:t>A, </a:t>
            </a:r>
            <a:r>
              <a:rPr lang="en-AU" sz="1800" dirty="0"/>
              <a:t>to contact businesses and organise location</a:t>
            </a:r>
          </a:p>
          <a:p>
            <a:r>
              <a:rPr lang="en-AU" sz="1800" dirty="0">
                <a:solidFill>
                  <a:schemeClr val="accent5"/>
                </a:solidFill>
              </a:rPr>
              <a:t> B, </a:t>
            </a:r>
            <a:r>
              <a:rPr lang="en-AU" sz="1800" dirty="0"/>
              <a:t>to organise communications</a:t>
            </a:r>
          </a:p>
          <a:p>
            <a:r>
              <a:rPr lang="en-AU" sz="1800" dirty="0"/>
              <a:t>Other: Funding for food and tea if possible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Emails to members and local businesses</a:t>
            </a:r>
          </a:p>
          <a:p>
            <a:endParaRPr lang="en-AU" dirty="0"/>
          </a:p>
          <a:p>
            <a:r>
              <a:rPr lang="en-AU" dirty="0"/>
              <a:t>Social media posts</a:t>
            </a:r>
          </a:p>
          <a:p>
            <a:endParaRPr lang="en-AU" dirty="0"/>
          </a:p>
          <a:p>
            <a:r>
              <a:rPr lang="en-AU" dirty="0"/>
              <a:t>Posters on local community board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Resource require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E23E75-380A-5436-CAE4-8A4D6F050F9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Communications	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Monthly event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First Wednesday of each month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4:30pm to 6:30pm</a:t>
            </a:r>
          </a:p>
          <a:p>
            <a:endParaRPr lang="en-A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Timeline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DB10645-6AF4-8FC1-0F73-607F4F9BE050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3301376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B2EF2-763A-E74B-D010-45D1E0443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658" y="366289"/>
            <a:ext cx="6609100" cy="840661"/>
          </a:xfrm>
        </p:spPr>
        <p:txBody>
          <a:bodyPr/>
          <a:lstStyle/>
          <a:p>
            <a:r>
              <a:rPr lang="en-AU" sz="3600" dirty="0"/>
              <a:t>Business Open House Invitation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472D2-7FBB-9F46-E05F-718470F54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263" y="1328622"/>
            <a:ext cx="7531891" cy="2247219"/>
          </a:xfrm>
        </p:spPr>
        <p:txBody>
          <a:bodyPr/>
          <a:lstStyle/>
          <a:p>
            <a:r>
              <a:rPr lang="en-AU" sz="1600" dirty="0"/>
              <a:t>The </a:t>
            </a:r>
            <a:r>
              <a:rPr lang="en-AU" sz="1600" dirty="0">
                <a:solidFill>
                  <a:schemeClr val="accent5"/>
                </a:solidFill>
              </a:rPr>
              <a:t>ABC</a:t>
            </a:r>
            <a:r>
              <a:rPr lang="en-AU" sz="1600" dirty="0"/>
              <a:t> Chamber of Commerce is delighted to invite you to our Open house social event.</a:t>
            </a:r>
          </a:p>
          <a:p>
            <a:endParaRPr lang="en-AU" sz="1600" dirty="0"/>
          </a:p>
          <a:p>
            <a:r>
              <a:rPr lang="en-AU" sz="1600" dirty="0"/>
              <a:t>Our business of the month is </a:t>
            </a:r>
            <a:r>
              <a:rPr lang="en-AU" sz="1600" dirty="0">
                <a:solidFill>
                  <a:schemeClr val="accent5"/>
                </a:solidFill>
              </a:rPr>
              <a:t>XYZ Bakery, and its owner, Margaret.</a:t>
            </a:r>
          </a:p>
          <a:p>
            <a:r>
              <a:rPr lang="en-AU" sz="1600" dirty="0">
                <a:solidFill>
                  <a:schemeClr val="accent5"/>
                </a:solidFill>
              </a:rPr>
              <a:t>XYZ Bakery started in 2017, and it has been a member of the Chamber since … </a:t>
            </a:r>
          </a:p>
          <a:p>
            <a:r>
              <a:rPr lang="en-AU" sz="1600" dirty="0"/>
              <a:t>In this session, we will hear more about the story of </a:t>
            </a:r>
            <a:r>
              <a:rPr lang="en-AU" sz="1600" dirty="0">
                <a:solidFill>
                  <a:schemeClr val="accent5"/>
                </a:solidFill>
              </a:rPr>
              <a:t>Margaret, </a:t>
            </a:r>
            <a:r>
              <a:rPr lang="en-AU" sz="1600" dirty="0"/>
              <a:t>as well as their biggest achievements and challenges so far.</a:t>
            </a:r>
          </a:p>
          <a:p>
            <a:r>
              <a:rPr lang="en-AU" sz="1600" dirty="0"/>
              <a:t>Finally, in the session, we will discuss what support the mental impacts of running a business, and what support is available in our region to support business owners.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B25FA73-F32C-1912-DF1A-59922DA9EFD6}"/>
              </a:ext>
            </a:extLst>
          </p:cNvPr>
          <p:cNvSpPr txBox="1">
            <a:spLocks/>
          </p:cNvSpPr>
          <p:nvPr/>
        </p:nvSpPr>
        <p:spPr>
          <a:xfrm>
            <a:off x="1293328" y="-33556"/>
            <a:ext cx="7691282" cy="11188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3E75E5B-5B38-CA27-FEDA-2ADE2AD0B8E6}"/>
              </a:ext>
            </a:extLst>
          </p:cNvPr>
          <p:cNvSpPr txBox="1">
            <a:spLocks/>
          </p:cNvSpPr>
          <p:nvPr/>
        </p:nvSpPr>
        <p:spPr>
          <a:xfrm>
            <a:off x="580263" y="4134740"/>
            <a:ext cx="7531891" cy="22472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b="1" dirty="0"/>
              <a:t>Event venue:</a:t>
            </a:r>
          </a:p>
          <a:p>
            <a:r>
              <a:rPr lang="en-AU" sz="2000" b="1" dirty="0"/>
              <a:t>Time:</a:t>
            </a:r>
          </a:p>
          <a:p>
            <a:endParaRPr lang="en-AU" sz="1600" dirty="0"/>
          </a:p>
          <a:p>
            <a:r>
              <a:rPr lang="en-AU" sz="1600" dirty="0"/>
              <a:t>Please RSVP your interest via this information below:</a:t>
            </a:r>
          </a:p>
          <a:p>
            <a:r>
              <a:rPr lang="en-AU" sz="1600" dirty="0"/>
              <a:t>Contact name: </a:t>
            </a:r>
            <a:r>
              <a:rPr lang="en-AU" sz="1600" dirty="0">
                <a:solidFill>
                  <a:schemeClr val="accent5"/>
                </a:solidFill>
              </a:rPr>
              <a:t>ABC</a:t>
            </a:r>
            <a:endParaRPr lang="en-AU" sz="1600" dirty="0"/>
          </a:p>
          <a:p>
            <a:r>
              <a:rPr lang="en-AU" sz="1600" dirty="0"/>
              <a:t>Phone number:</a:t>
            </a:r>
            <a:r>
              <a:rPr lang="en-AU" sz="1600" dirty="0">
                <a:solidFill>
                  <a:schemeClr val="accent5"/>
                </a:solidFill>
              </a:rPr>
              <a:t> 0431 xx xxx</a:t>
            </a:r>
            <a:endParaRPr lang="en-AU" sz="1600" dirty="0"/>
          </a:p>
          <a:p>
            <a:r>
              <a:rPr lang="en-AU" sz="1600" dirty="0"/>
              <a:t>Email: </a:t>
            </a:r>
            <a:r>
              <a:rPr lang="en-AU" sz="1600" dirty="0">
                <a:solidFill>
                  <a:schemeClr val="accent5"/>
                </a:solidFill>
              </a:rPr>
              <a:t>ABC@chamber.com</a:t>
            </a:r>
            <a:endParaRPr lang="en-AU" sz="1600" dirty="0"/>
          </a:p>
          <a:p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19629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975B7870-3C12-EA88-CA8A-BF121801C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1E40D4-CCAA-6382-7343-55067970A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931" y="-9072"/>
            <a:ext cx="5566069" cy="1693366"/>
          </a:xfrm>
        </p:spPr>
        <p:txBody>
          <a:bodyPr/>
          <a:lstStyle/>
          <a:p>
            <a:r>
              <a:rPr lang="en-AU" sz="4400" dirty="0">
                <a:solidFill>
                  <a:srgbClr val="3C5C8F"/>
                </a:solidFill>
              </a:rPr>
              <a:t>Business Open House October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AF36AE-E76F-56A8-CC69-C18CEC2FD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931" y="1838841"/>
            <a:ext cx="5052162" cy="576346"/>
          </a:xfrm>
        </p:spPr>
        <p:txBody>
          <a:bodyPr/>
          <a:lstStyle/>
          <a:p>
            <a:r>
              <a:rPr lang="en-AU" sz="2000" dirty="0">
                <a:solidFill>
                  <a:srgbClr val="3C5C8F"/>
                </a:solidFill>
              </a:rPr>
              <a:t>Please join the ABC Chamber of Commerce at our monthly Business Open House Event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9484C8E-9293-6A54-C33C-EE4E668F4273}"/>
              </a:ext>
            </a:extLst>
          </p:cNvPr>
          <p:cNvSpPr txBox="1">
            <a:spLocks/>
          </p:cNvSpPr>
          <p:nvPr/>
        </p:nvSpPr>
        <p:spPr>
          <a:xfrm>
            <a:off x="529931" y="3751221"/>
            <a:ext cx="5469880" cy="1383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rgbClr val="A86040"/>
                </a:solidFill>
              </a:rPr>
              <a:t>Date: dd Month, year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rgbClr val="A86040"/>
                </a:solidFill>
              </a:rPr>
              <a:t>Time: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rgbClr val="A86040"/>
                </a:solidFill>
              </a:rPr>
              <a:t>Event venue: ABC Chamber of Commerce, Street X, 4006</a:t>
            </a:r>
          </a:p>
          <a:p>
            <a:pPr>
              <a:lnSpc>
                <a:spcPct val="100000"/>
              </a:lnSpc>
            </a:pPr>
            <a:endParaRPr lang="en-AU" sz="2000" b="1" dirty="0">
              <a:solidFill>
                <a:srgbClr val="A8604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60550C1-D14E-63C7-93A3-45860C68FCA2}"/>
              </a:ext>
            </a:extLst>
          </p:cNvPr>
          <p:cNvSpPr txBox="1">
            <a:spLocks/>
          </p:cNvSpPr>
          <p:nvPr/>
        </p:nvSpPr>
        <p:spPr>
          <a:xfrm>
            <a:off x="529931" y="-13289"/>
            <a:ext cx="2445168" cy="4668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endParaRPr lang="en-AU" sz="280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88C1256-6B4F-6E13-6E0D-697CC16B7160}"/>
              </a:ext>
            </a:extLst>
          </p:cNvPr>
          <p:cNvSpPr txBox="1">
            <a:spLocks/>
          </p:cNvSpPr>
          <p:nvPr/>
        </p:nvSpPr>
        <p:spPr>
          <a:xfrm>
            <a:off x="529931" y="5318068"/>
            <a:ext cx="4095232" cy="1113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dirty="0">
                <a:solidFill>
                  <a:srgbClr val="A86040"/>
                </a:solidFill>
              </a:rPr>
              <a:t>Please RSVP your interest to [contact name] RSVP by dd/mm/</a:t>
            </a:r>
            <a:r>
              <a:rPr lang="en-AU" sz="1600" dirty="0" err="1">
                <a:solidFill>
                  <a:srgbClr val="A86040"/>
                </a:solidFill>
              </a:rPr>
              <a:t>yy</a:t>
            </a:r>
            <a:br>
              <a:rPr lang="en-AU" sz="1600" dirty="0">
                <a:solidFill>
                  <a:srgbClr val="A86040"/>
                </a:solidFill>
              </a:rPr>
            </a:br>
            <a:r>
              <a:rPr lang="en-AU" sz="1600" dirty="0">
                <a:solidFill>
                  <a:srgbClr val="A86040"/>
                </a:solidFill>
              </a:rPr>
              <a:t>0431 xx xxx </a:t>
            </a:r>
            <a:br>
              <a:rPr lang="en-AU" sz="1600" dirty="0">
                <a:solidFill>
                  <a:srgbClr val="A86040"/>
                </a:solidFill>
              </a:rPr>
            </a:br>
            <a:r>
              <a:rPr lang="en-AU" sz="1600" dirty="0">
                <a:solidFill>
                  <a:srgbClr val="A86040"/>
                </a:solidFill>
              </a:rPr>
              <a:t>ABC@chamber.com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9C57797-B25A-8ABB-4296-C2A3D7467507}"/>
              </a:ext>
            </a:extLst>
          </p:cNvPr>
          <p:cNvGrpSpPr/>
          <p:nvPr/>
        </p:nvGrpSpPr>
        <p:grpSpPr>
          <a:xfrm>
            <a:off x="529931" y="2602751"/>
            <a:ext cx="4476899" cy="993386"/>
            <a:chOff x="529931" y="2700371"/>
            <a:chExt cx="4476899" cy="993386"/>
          </a:xfrm>
        </p:grpSpPr>
        <p:sp>
          <p:nvSpPr>
            <p:cNvPr id="6" name="Subtitle 2">
              <a:extLst>
                <a:ext uri="{FF2B5EF4-FFF2-40B4-BE49-F238E27FC236}">
                  <a16:creationId xmlns:a16="http://schemas.microsoft.com/office/drawing/2014/main" id="{E17AB0E0-CE7B-55B4-751B-2E7671802E88}"/>
                </a:ext>
              </a:extLst>
            </p:cNvPr>
            <p:cNvSpPr txBox="1">
              <a:spLocks/>
            </p:cNvSpPr>
            <p:nvPr/>
          </p:nvSpPr>
          <p:spPr>
            <a:xfrm>
              <a:off x="529931" y="2700371"/>
              <a:ext cx="3127669" cy="27428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2400" dirty="0">
                  <a:solidFill>
                    <a:srgbClr val="A86040"/>
                  </a:solidFill>
                </a:rPr>
                <a:t>Business of the Month</a:t>
              </a:r>
            </a:p>
            <a:p>
              <a:pPr algn="ctr"/>
              <a:endParaRPr lang="en-AU" sz="2800" b="1" dirty="0">
                <a:solidFill>
                  <a:srgbClr val="3C5C8F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FA9B5C7-0A96-EF4D-B771-F0AE49659051}"/>
                </a:ext>
              </a:extLst>
            </p:cNvPr>
            <p:cNvSpPr txBox="1"/>
            <p:nvPr/>
          </p:nvSpPr>
          <p:spPr>
            <a:xfrm>
              <a:off x="529931" y="2924316"/>
              <a:ext cx="4476899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4400" b="1" dirty="0">
                  <a:solidFill>
                    <a:srgbClr val="A86040"/>
                  </a:solidFill>
                </a:rPr>
                <a:t>ABC Bakery</a:t>
              </a: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30A90E43-2740-D6BD-937A-DF3CCB275F5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529742" y="2209388"/>
            <a:ext cx="5951918" cy="490918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6BB42F-1763-6E0B-F614-400224064A92}"/>
              </a:ext>
            </a:extLst>
          </p:cNvPr>
          <p:cNvSpPr/>
          <p:nvPr/>
        </p:nvSpPr>
        <p:spPr>
          <a:xfrm>
            <a:off x="9069572" y="372140"/>
            <a:ext cx="2892056" cy="1063255"/>
          </a:xfrm>
          <a:prstGeom prst="rect">
            <a:avLst/>
          </a:pr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2CE1089-2FE3-7561-56B5-33C2F21AE429}"/>
              </a:ext>
            </a:extLst>
          </p:cNvPr>
          <p:cNvSpPr txBox="1">
            <a:spLocks/>
          </p:cNvSpPr>
          <p:nvPr/>
        </p:nvSpPr>
        <p:spPr>
          <a:xfrm>
            <a:off x="9605593" y="722467"/>
            <a:ext cx="1820015" cy="36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>
                <a:solidFill>
                  <a:srgbClr val="3C5C8F"/>
                </a:solidFill>
              </a:rPr>
              <a:t>Chamber Logo</a:t>
            </a:r>
          </a:p>
        </p:txBody>
      </p:sp>
    </p:spTree>
    <p:extLst>
      <p:ext uri="{BB962C8B-B14F-4D97-AF65-F5344CB8AC3E}">
        <p14:creationId xmlns:p14="http://schemas.microsoft.com/office/powerpoint/2010/main" val="1961611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CIQ BWP colours">
      <a:dk1>
        <a:srgbClr val="000000"/>
      </a:dk1>
      <a:lt1>
        <a:srgbClr val="FFFFFF"/>
      </a:lt1>
      <a:dk2>
        <a:srgbClr val="3C5C8F"/>
      </a:dk2>
      <a:lt2>
        <a:srgbClr val="E7E6E6"/>
      </a:lt2>
      <a:accent1>
        <a:srgbClr val="83B4E3"/>
      </a:accent1>
      <a:accent2>
        <a:srgbClr val="D0E5F5"/>
      </a:accent2>
      <a:accent3>
        <a:srgbClr val="3C5C8F"/>
      </a:accent3>
      <a:accent4>
        <a:srgbClr val="D0E5F5"/>
      </a:accent4>
      <a:accent5>
        <a:srgbClr val="FFAA85"/>
      </a:accent5>
      <a:accent6>
        <a:srgbClr val="FF8954"/>
      </a:accent6>
      <a:hlink>
        <a:srgbClr val="3C5C8F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1D17A4D66FD04BB53B1051DEE913F4" ma:contentTypeVersion="15" ma:contentTypeDescription="Create a new document." ma:contentTypeScope="" ma:versionID="042207df7993fb9505f6e3a5250e7b91">
  <xsd:schema xmlns:xsd="http://www.w3.org/2001/XMLSchema" xmlns:xs="http://www.w3.org/2001/XMLSchema" xmlns:p="http://schemas.microsoft.com/office/2006/metadata/properties" xmlns:ns2="ab93b18c-ca94-47be-b6b9-4d8172c3f5da" xmlns:ns3="d3f6db02-8539-4bff-8fd8-e90f3b802b52" targetNamespace="http://schemas.microsoft.com/office/2006/metadata/properties" ma:root="true" ma:fieldsID="1ef01fab80b0328c0e41e8dd224883df" ns2:_="" ns3:_="">
    <xsd:import namespace="ab93b18c-ca94-47be-b6b9-4d8172c3f5da"/>
    <xsd:import namespace="d3f6db02-8539-4bff-8fd8-e90f3b802b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93b18c-ca94-47be-b6b9-4d8172c3f5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9fd09f7-8bb1-4d2b-ac57-92d2bf84bb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f6db02-8539-4bff-8fd8-e90f3b802b5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f5ad2d7-f5bf-4e90-b936-b4ca4f2f5fa2}" ma:internalName="TaxCatchAll" ma:showField="CatchAllData" ma:web="d3f6db02-8539-4bff-8fd8-e90f3b802b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3f6db02-8539-4bff-8fd8-e90f3b802b52" xsi:nil="true"/>
    <MediaServiceKeyPoints xmlns="ab93b18c-ca94-47be-b6b9-4d8172c3f5da" xsi:nil="true"/>
    <lcf76f155ced4ddcb4097134ff3c332f xmlns="ab93b18c-ca94-47be-b6b9-4d8172c3f5da">
      <Terms xmlns="http://schemas.microsoft.com/office/infopath/2007/PartnerControls"/>
    </lcf76f155ced4ddcb4097134ff3c332f>
    <SharedWithUsers xmlns="d3f6db02-8539-4bff-8fd8-e90f3b802b52">
      <UserInfo>
        <DisplayName>Taryn Casey</DisplayName>
        <AccountId>459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EC2C7E-3BD2-4BC9-B6A8-BEDE84FA22CF}">
  <ds:schemaRefs>
    <ds:schemaRef ds:uri="ab93b18c-ca94-47be-b6b9-4d8172c3f5da"/>
    <ds:schemaRef ds:uri="d3f6db02-8539-4bff-8fd8-e90f3b802b5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D5BAB77-79E1-4739-AA51-10C9079186D6}">
  <ds:schemaRefs>
    <ds:schemaRef ds:uri="http://www.w3.org/XML/1998/namespace"/>
    <ds:schemaRef ds:uri="http://purl.org/dc/dcmitype/"/>
    <ds:schemaRef ds:uri="http://purl.org/dc/terms/"/>
    <ds:schemaRef ds:uri="http://purl.org/dc/elements/1.1/"/>
    <ds:schemaRef ds:uri="ab93b18c-ca94-47be-b6b9-4d8172c3f5da"/>
    <ds:schemaRef ds:uri="http://schemas.openxmlformats.org/package/2006/metadata/core-properties"/>
    <ds:schemaRef ds:uri="d3f6db02-8539-4bff-8fd8-e90f3b802b52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2755</Words>
  <Application>Microsoft Office PowerPoint</Application>
  <PresentationFormat>Widescreen</PresentationFormat>
  <Paragraphs>441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Arial Narrow</vt:lpstr>
      <vt:lpstr>Calibri</vt:lpstr>
      <vt:lpstr>Tenorite</vt:lpstr>
      <vt:lpstr>Office Theme</vt:lpstr>
      <vt:lpstr>Chamber of Commerce &amp; Industry Queensland Wellness Program </vt:lpstr>
      <vt:lpstr>Calendar</vt:lpstr>
      <vt:lpstr>Plan – Social connections</vt:lpstr>
      <vt:lpstr>Social connections Program:</vt:lpstr>
      <vt:lpstr>Social connections Program:</vt:lpstr>
      <vt:lpstr>Social connections - Example Program: Business Open House</vt:lpstr>
      <vt:lpstr>Social connections - Example Program: Business Open House</vt:lpstr>
      <vt:lpstr>Business Open House Invitation</vt:lpstr>
      <vt:lpstr>Business Open House October</vt:lpstr>
      <vt:lpstr>Business Open House October</vt:lpstr>
      <vt:lpstr>Business Open House October</vt:lpstr>
      <vt:lpstr>Business Open House October</vt:lpstr>
      <vt:lpstr>Plan – Events</vt:lpstr>
      <vt:lpstr>Mental health and wellbeing event Name:</vt:lpstr>
      <vt:lpstr>Mental health and wellbeing event Name:</vt:lpstr>
      <vt:lpstr>Event checklist: Pre-event</vt:lpstr>
      <vt:lpstr>Event checklist: Event Day</vt:lpstr>
      <vt:lpstr>Event checklist: Post-event</vt:lpstr>
      <vt:lpstr>Mental health and wellbeing event Name: Business Leaders Breakfast</vt:lpstr>
      <vt:lpstr>Mental health and wellbeing event Name: Business Leaders Breakfast</vt:lpstr>
      <vt:lpstr>Business Leaders Breakfast</vt:lpstr>
      <vt:lpstr>Plan – Education and Training</vt:lpstr>
      <vt:lpstr>Education and training program Name:</vt:lpstr>
      <vt:lpstr>Education and training program Name:</vt:lpstr>
      <vt:lpstr>Education and Training Checklist</vt:lpstr>
      <vt:lpstr>Education and training program Name: Mental Health Training</vt:lpstr>
      <vt:lpstr>PowerPoint Presentation</vt:lpstr>
      <vt:lpstr>PowerPoint Presentation</vt:lpstr>
      <vt:lpstr>Plan – Support programs</vt:lpstr>
      <vt:lpstr>Support programs Name:</vt:lpstr>
      <vt:lpstr>PowerPoint Presentation</vt:lpstr>
      <vt:lpstr>Support program - Checklist</vt:lpstr>
      <vt:lpstr>Support programs Name: XYZ Business Support Program</vt:lpstr>
      <vt:lpstr>Support programs Name:</vt:lpstr>
      <vt:lpstr>PowerPoint Presentation</vt:lpstr>
      <vt:lpstr>Events template</vt:lpstr>
      <vt:lpstr>Letter of intent to businesses</vt:lpstr>
      <vt:lpstr>Discussing mental health and wellness with business owners</vt:lpstr>
      <vt:lpstr>Discussing mental health and wellness with business owners</vt:lpstr>
      <vt:lpstr>Calendar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CCIQ Wellness Program</dc:title>
  <dc:creator>Hai Pham</dc:creator>
  <cp:lastModifiedBy>Taryn Casey</cp:lastModifiedBy>
  <cp:revision>3</cp:revision>
  <dcterms:created xsi:type="dcterms:W3CDTF">2022-11-28T04:02:20Z</dcterms:created>
  <dcterms:modified xsi:type="dcterms:W3CDTF">2022-11-29T22:50:44Z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0x010100D31D17A4D66FD04BB53B1051DEE913F4</vt:lpwstr>
  </property>
  <property fmtid="{D5CDD505-2E9C-101B-9397-08002B2CF9AE}" pid="3" name="MediaServiceImageTags">
    <vt:lpwstr/>
  </property>
</Properties>
</file>